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330" r:id="rId3"/>
    <p:sldId id="354" r:id="rId4"/>
    <p:sldId id="329" r:id="rId5"/>
    <p:sldId id="334" r:id="rId6"/>
    <p:sldId id="337" r:id="rId7"/>
    <p:sldId id="332" r:id="rId8"/>
    <p:sldId id="331" r:id="rId9"/>
    <p:sldId id="338" r:id="rId10"/>
    <p:sldId id="362" r:id="rId11"/>
    <p:sldId id="333" r:id="rId12"/>
    <p:sldId id="358" r:id="rId13"/>
    <p:sldId id="326" r:id="rId14"/>
    <p:sldId id="359" r:id="rId15"/>
    <p:sldId id="360" r:id="rId16"/>
    <p:sldId id="361" r:id="rId17"/>
    <p:sldId id="335" r:id="rId18"/>
    <p:sldId id="327" r:id="rId19"/>
    <p:sldId id="341" r:id="rId20"/>
    <p:sldId id="344" r:id="rId21"/>
    <p:sldId id="356" r:id="rId22"/>
    <p:sldId id="339" r:id="rId23"/>
    <p:sldId id="347" r:id="rId24"/>
    <p:sldId id="348" r:id="rId25"/>
    <p:sldId id="349" r:id="rId26"/>
    <p:sldId id="351" r:id="rId27"/>
    <p:sldId id="363" r:id="rId28"/>
    <p:sldId id="364" r:id="rId29"/>
    <p:sldId id="366" r:id="rId30"/>
    <p:sldId id="340" r:id="rId31"/>
    <p:sldId id="368" r:id="rId32"/>
    <p:sldId id="346" r:id="rId33"/>
    <p:sldId id="325" r:id="rId34"/>
    <p:sldId id="367" r:id="rId3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40" autoAdjust="0"/>
  </p:normalViewPr>
  <p:slideViewPr>
    <p:cSldViewPr snapToGrid="0">
      <p:cViewPr varScale="1">
        <p:scale>
          <a:sx n="110" d="100"/>
          <a:sy n="110" d="100"/>
        </p:scale>
        <p:origin x="630" y="96"/>
      </p:cViewPr>
      <p:guideLst/>
    </p:cSldViewPr>
  </p:slideViewPr>
  <p:notesTextViewPr>
    <p:cViewPr>
      <p:scale>
        <a:sx n="1" d="1"/>
        <a:sy n="1" d="1"/>
      </p:scale>
      <p:origin x="0" y="0"/>
    </p:cViewPr>
  </p:notesTextViewPr>
  <p:sorterViewPr>
    <p:cViewPr>
      <p:scale>
        <a:sx n="100" d="100"/>
        <a:sy n="100" d="100"/>
      </p:scale>
      <p:origin x="0" y="-47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04B0AA4-4B58-41E9-82F4-08D1599CC83A}" type="datetimeFigureOut">
              <a:rPr lang="en-US" smtClean="0"/>
              <a:t>12/22/2020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E26C1EB-4B24-406D-B3AF-3142B3C22FA7}" type="slidenum">
              <a:rPr lang="en-US" smtClean="0"/>
              <a:t>‹#›</a:t>
            </a:fld>
            <a:endParaRPr lang="en-US"/>
          </a:p>
        </p:txBody>
      </p:sp>
    </p:spTree>
    <p:extLst>
      <p:ext uri="{BB962C8B-B14F-4D97-AF65-F5344CB8AC3E}">
        <p14:creationId xmlns:p14="http://schemas.microsoft.com/office/powerpoint/2010/main" val="184629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a:t>
            </a:fld>
            <a:endParaRPr lang="en-US"/>
          </a:p>
        </p:txBody>
      </p:sp>
    </p:spTree>
    <p:extLst>
      <p:ext uri="{BB962C8B-B14F-4D97-AF65-F5344CB8AC3E}">
        <p14:creationId xmlns:p14="http://schemas.microsoft.com/office/powerpoint/2010/main" val="2040943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5E26C1EB-4B24-406D-B3AF-3142B3C22F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486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26C1EB-4B24-406D-B3AF-3142B3C22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6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26C1EB-4B24-406D-B3AF-3142B3C22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5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4</a:t>
            </a:fld>
            <a:endParaRPr lang="en-US"/>
          </a:p>
        </p:txBody>
      </p:sp>
    </p:spTree>
    <p:extLst>
      <p:ext uri="{BB962C8B-B14F-4D97-AF65-F5344CB8AC3E}">
        <p14:creationId xmlns:p14="http://schemas.microsoft.com/office/powerpoint/2010/main" val="120053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5E26C1EB-4B24-406D-B3AF-3142B3C22FA7}" type="slidenum">
              <a:rPr lang="en-US">
                <a:solidFill>
                  <a:prstClr val="black"/>
                </a:solidFill>
                <a:latin typeface="Calibri" panose="020F0502020204030204"/>
              </a:rPr>
              <a:pPr defTabSz="471145">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22569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5E26C1EB-4B24-406D-B3AF-3142B3C22FA7}" type="slidenum">
              <a:rPr lang="en-US">
                <a:solidFill>
                  <a:prstClr val="black"/>
                </a:solidFill>
                <a:latin typeface="Calibri" panose="020F0502020204030204"/>
              </a:rPr>
              <a:pPr defTabSz="47114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23623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7</a:t>
            </a:fld>
            <a:endParaRPr lang="en-US"/>
          </a:p>
        </p:txBody>
      </p:sp>
    </p:spTree>
    <p:extLst>
      <p:ext uri="{BB962C8B-B14F-4D97-AF65-F5344CB8AC3E}">
        <p14:creationId xmlns:p14="http://schemas.microsoft.com/office/powerpoint/2010/main" val="291382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8</a:t>
            </a:fld>
            <a:endParaRPr lang="en-US"/>
          </a:p>
        </p:txBody>
      </p:sp>
    </p:spTree>
    <p:extLst>
      <p:ext uri="{BB962C8B-B14F-4D97-AF65-F5344CB8AC3E}">
        <p14:creationId xmlns:p14="http://schemas.microsoft.com/office/powerpoint/2010/main" val="339432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11</a:t>
            </a:fld>
            <a:endParaRPr lang="en-US"/>
          </a:p>
        </p:txBody>
      </p:sp>
    </p:spTree>
    <p:extLst>
      <p:ext uri="{BB962C8B-B14F-4D97-AF65-F5344CB8AC3E}">
        <p14:creationId xmlns:p14="http://schemas.microsoft.com/office/powerpoint/2010/main" val="2031710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13</a:t>
            </a:fld>
            <a:endParaRPr lang="en-US"/>
          </a:p>
        </p:txBody>
      </p:sp>
    </p:spTree>
    <p:extLst>
      <p:ext uri="{BB962C8B-B14F-4D97-AF65-F5344CB8AC3E}">
        <p14:creationId xmlns:p14="http://schemas.microsoft.com/office/powerpoint/2010/main" val="209362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6C1EB-4B24-406D-B3AF-3142B3C22FA7}" type="slidenum">
              <a:rPr lang="en-US" smtClean="0"/>
              <a:t>17</a:t>
            </a:fld>
            <a:endParaRPr lang="en-US"/>
          </a:p>
        </p:txBody>
      </p:sp>
    </p:spTree>
    <p:extLst>
      <p:ext uri="{BB962C8B-B14F-4D97-AF65-F5344CB8AC3E}">
        <p14:creationId xmlns:p14="http://schemas.microsoft.com/office/powerpoint/2010/main" val="37561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10183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57699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328644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379994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0D1422-DFAF-4F68-B2E5-7D71873EE7E0}" type="datetimeFigureOut">
              <a:rPr lang="en-US" smtClean="0"/>
              <a:t>12/22/2020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13149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0D1422-DFAF-4F68-B2E5-7D71873EE7E0}"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66066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0D1422-DFAF-4F68-B2E5-7D71873EE7E0}" type="datetimeFigureOut">
              <a:rPr lang="en-US" smtClean="0"/>
              <a:t>12/22/2020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704320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0D1422-DFAF-4F68-B2E5-7D71873EE7E0}" type="datetimeFigureOut">
              <a:rPr lang="en-US" smtClean="0"/>
              <a:t>12/22/2020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402878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D1422-DFAF-4F68-B2E5-7D71873EE7E0}" type="datetimeFigureOut">
              <a:rPr lang="en-US" smtClean="0"/>
              <a:t>12/22/2020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127228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D1422-DFAF-4F68-B2E5-7D71873EE7E0}"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26183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0D1422-DFAF-4F68-B2E5-7D71873EE7E0}" type="datetimeFigureOut">
              <a:rPr lang="en-US" smtClean="0"/>
              <a:t>12/22/2020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A33B6C-3B50-410C-B7A8-921E1A4B5ADD}" type="slidenum">
              <a:rPr lang="en-US" smtClean="0"/>
              <a:t>‹#›</a:t>
            </a:fld>
            <a:endParaRPr lang="en-US"/>
          </a:p>
        </p:txBody>
      </p:sp>
    </p:spTree>
    <p:extLst>
      <p:ext uri="{BB962C8B-B14F-4D97-AF65-F5344CB8AC3E}">
        <p14:creationId xmlns:p14="http://schemas.microsoft.com/office/powerpoint/2010/main" val="401038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lawyersandsettlements.com/articles/reglan/reglan-side-effects-tardive-dyskinesia-33-13631.html"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D1422-DFAF-4F68-B2E5-7D71873EE7E0}" type="datetimeFigureOut">
              <a:rPr lang="en-US" smtClean="0"/>
              <a:t>12/22/2020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33B6C-3B50-410C-B7A8-921E1A4B5ADD}" type="slidenum">
              <a:rPr lang="en-US" smtClean="0"/>
              <a:t>‹#›</a:t>
            </a:fld>
            <a:endParaRPr lang="en-US"/>
          </a:p>
        </p:txBody>
      </p:sp>
    </p:spTree>
    <p:extLst>
      <p:ext uri="{BB962C8B-B14F-4D97-AF65-F5344CB8AC3E}">
        <p14:creationId xmlns:p14="http://schemas.microsoft.com/office/powerpoint/2010/main" val="271627489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alimentosaudeinfantil.wordpress.com/category/bebe-prematuro-2/"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http://cindycruzcabrera.wordpress.com/2013/07/16/part-ii-project-case-study-gender-analysis-of-the-project-commercialization-of-a-locally-developed-human-breast-milk-pasteurizer" TargetMode="External"/><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es.drvsistemas.com/blog/2015/10/13/webminar-gratuito-generacion-de-leads-en-entornos-onoff-leadsten/"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bin"/><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2.bin"/><Relationship Id="rId1" Type="http://schemas.openxmlformats.org/officeDocument/2006/relationships/slideLayout" Target="../slideLayouts/slideLayout5.xml"/><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3.bin"/><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oleObject" Target="../embeddings/oleObject2.bin"/><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f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piomi.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blessen@iwu.edu" TargetMode="External"/><Relationship Id="rId5" Type="http://schemas.microsoft.com/office/2007/relationships/hdphoto" Target="../media/hdphoto1.wdp"/><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fif"/></Relationships>
</file>

<file path=ppt/slides/_rels/slide5.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f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s://en.wikiversity.org/wiki/Fundamentals_of_Neuroscience/Developmen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arkansasgopwing.blogspot.com/2018/02/pain-capable-bill-dies.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hyperlink" Target="http://flickr.com/photos/j2dread/4501366965"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svg"/><Relationship Id="rId11" Type="http://schemas.openxmlformats.org/officeDocument/2006/relationships/image" Target="../media/image16.jpg"/><Relationship Id="rId5" Type="http://schemas.openxmlformats.org/officeDocument/2006/relationships/image" Target="../media/image11.png"/><Relationship Id="rId10" Type="http://schemas.openxmlformats.org/officeDocument/2006/relationships/hyperlink" Target="https://www.middleeastmonitor.com/20170927-algeria-jails-medical-team-whose-negligence-killed-mother-and-baby/" TargetMode="External"/><Relationship Id="rId4" Type="http://schemas.openxmlformats.org/officeDocument/2006/relationships/hyperlink" Target="http://pequelia.es/73044/los-bebes-prematuros-respiran-mejor-si-escuchan-la-voz-materna" TargetMode="External"/><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hyperlink" Target="http://lawyersandsettlements.com/articles/reglan/reglan-side-effects-tardive-dyskinesia-33-13631.html" TargetMode="External"/><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EBA909C-4BF1-43B3-A191-1F6BD1F81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EE5E2-DBDF-4730-8C0E-10D158444CEA}"/>
              </a:ext>
            </a:extLst>
          </p:cNvPr>
          <p:cNvSpPr>
            <a:spLocks noGrp="1"/>
          </p:cNvSpPr>
          <p:nvPr>
            <p:ph type="ctrTitle"/>
          </p:nvPr>
        </p:nvSpPr>
        <p:spPr>
          <a:xfrm>
            <a:off x="831988" y="4072042"/>
            <a:ext cx="5744435" cy="2648775"/>
          </a:xfrm>
        </p:spPr>
        <p:txBody>
          <a:bodyPr vert="horz" lIns="91440" tIns="45720" rIns="91440" bIns="45720" rtlCol="0" anchor="ctr">
            <a:normAutofit/>
          </a:bodyPr>
          <a:lstStyle/>
          <a:p>
            <a:r>
              <a:rPr lang="en-US" sz="3200" dirty="0"/>
              <a:t>The Premature Infant Oral Motor Intervention: </a:t>
            </a:r>
            <a:br>
              <a:rPr lang="en-US" sz="3200" dirty="0"/>
            </a:br>
            <a:r>
              <a:rPr lang="en-US" sz="3200" dirty="0">
                <a:solidFill>
                  <a:srgbClr val="FFFF00"/>
                </a:solidFill>
              </a:rPr>
              <a:t>Launching PIOMI in Turkey</a:t>
            </a:r>
            <a:br>
              <a:rPr lang="en-US" sz="2800" dirty="0"/>
            </a:br>
            <a:r>
              <a:rPr lang="en-US" sz="2500" dirty="0"/>
              <a:t>Background, Evidence</a:t>
            </a:r>
            <a:r>
              <a:rPr lang="en-US" sz="2500"/>
              <a:t>, Training</a:t>
            </a:r>
            <a:endParaRPr lang="en-US" sz="2500" b="1" dirty="0"/>
          </a:p>
        </p:txBody>
      </p:sp>
      <p:sp>
        <p:nvSpPr>
          <p:cNvPr id="3" name="Subtitle 2">
            <a:extLst>
              <a:ext uri="{FF2B5EF4-FFF2-40B4-BE49-F238E27FC236}">
                <a16:creationId xmlns:a16="http://schemas.microsoft.com/office/drawing/2014/main" id="{3988A2A0-0397-4383-A73B-289533353DEF}"/>
              </a:ext>
            </a:extLst>
          </p:cNvPr>
          <p:cNvSpPr>
            <a:spLocks noGrp="1"/>
          </p:cNvSpPr>
          <p:nvPr>
            <p:ph type="subTitle" idx="1"/>
          </p:nvPr>
        </p:nvSpPr>
        <p:spPr>
          <a:xfrm>
            <a:off x="6763872" y="3738282"/>
            <a:ext cx="5237630" cy="3119718"/>
          </a:xfrm>
        </p:spPr>
        <p:txBody>
          <a:bodyPr vert="horz" lIns="91440" tIns="45720" rIns="91440" bIns="45720" rtlCol="0" anchor="ctr">
            <a:noAutofit/>
          </a:bodyPr>
          <a:lstStyle/>
          <a:p>
            <a:r>
              <a:rPr lang="en-US" dirty="0"/>
              <a:t>Brenda Lessen Knoll, PhD, RN</a:t>
            </a:r>
          </a:p>
          <a:p>
            <a:pPr>
              <a:lnSpc>
                <a:spcPct val="100000"/>
              </a:lnSpc>
              <a:spcBef>
                <a:spcPts val="0"/>
              </a:spcBef>
            </a:pPr>
            <a:endParaRPr lang="en-US" sz="2800" dirty="0">
              <a:solidFill>
                <a:srgbClr val="FFFF00"/>
              </a:solidFill>
            </a:endParaRPr>
          </a:p>
          <a:p>
            <a:pPr>
              <a:lnSpc>
                <a:spcPct val="100000"/>
              </a:lnSpc>
              <a:spcBef>
                <a:spcPts val="0"/>
              </a:spcBef>
            </a:pPr>
            <a:r>
              <a:rPr lang="en-US" sz="2800" dirty="0">
                <a:solidFill>
                  <a:srgbClr val="FFFF00"/>
                </a:solidFill>
              </a:rPr>
              <a:t>Train the Trainer</a:t>
            </a:r>
            <a:endParaRPr lang="en-US" sz="1800" dirty="0">
              <a:solidFill>
                <a:srgbClr val="FFFF00"/>
              </a:solidFill>
            </a:endParaRPr>
          </a:p>
          <a:p>
            <a:pPr>
              <a:lnSpc>
                <a:spcPct val="100000"/>
              </a:lnSpc>
              <a:spcBef>
                <a:spcPts val="0"/>
              </a:spcBef>
            </a:pPr>
            <a:endParaRPr lang="en-US" sz="2000" dirty="0">
              <a:solidFill>
                <a:srgbClr val="FFFF00"/>
              </a:solidFill>
            </a:endParaRPr>
          </a:p>
          <a:p>
            <a:pPr>
              <a:lnSpc>
                <a:spcPct val="100000"/>
              </a:lnSpc>
              <a:spcBef>
                <a:spcPts val="0"/>
              </a:spcBef>
            </a:pPr>
            <a:r>
              <a:rPr lang="en-US" sz="1600" dirty="0">
                <a:solidFill>
                  <a:srgbClr val="FFFF00"/>
                </a:solidFill>
              </a:rPr>
              <a:t>Nov 20, 2020</a:t>
            </a:r>
          </a:p>
        </p:txBody>
      </p:sp>
      <p:pic>
        <p:nvPicPr>
          <p:cNvPr id="4" name="Picture 3">
            <a:extLst>
              <a:ext uri="{FF2B5EF4-FFF2-40B4-BE49-F238E27FC236}">
                <a16:creationId xmlns:a16="http://schemas.microsoft.com/office/drawing/2014/main" id="{C17874E6-300F-4405-9AA3-EB6A49CAA061}"/>
              </a:ext>
            </a:extLst>
          </p:cNvPr>
          <p:cNvPicPr>
            <a:picLocks noChangeAspect="1"/>
          </p:cNvPicPr>
          <p:nvPr/>
        </p:nvPicPr>
        <p:blipFill rotWithShape="1">
          <a:blip r:embed="rId3"/>
          <a:srcRect t="10953" b="7650"/>
          <a:stretch/>
        </p:blipFill>
        <p:spPr>
          <a:xfrm>
            <a:off x="187448" y="137183"/>
            <a:ext cx="11814054" cy="3726295"/>
          </a:xfrm>
          <a:prstGeom prst="rect">
            <a:avLst/>
          </a:prstGeom>
        </p:spPr>
      </p:pic>
    </p:spTree>
    <p:extLst>
      <p:ext uri="{BB962C8B-B14F-4D97-AF65-F5344CB8AC3E}">
        <p14:creationId xmlns:p14="http://schemas.microsoft.com/office/powerpoint/2010/main" val="43143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DF864-D65E-47E4-B059-11FD4677F41D}"/>
              </a:ext>
            </a:extLst>
          </p:cNvPr>
          <p:cNvSpPr>
            <a:spLocks noGrp="1"/>
          </p:cNvSpPr>
          <p:nvPr>
            <p:ph type="title"/>
          </p:nvPr>
        </p:nvSpPr>
        <p:spPr>
          <a:xfrm>
            <a:off x="615176" y="4471639"/>
            <a:ext cx="10515600" cy="1817649"/>
          </a:xfrm>
        </p:spPr>
        <p:txBody>
          <a:bodyPr/>
          <a:lstStyle/>
          <a:p>
            <a:r>
              <a:rPr lang="en-US" b="1" dirty="0">
                <a:solidFill>
                  <a:schemeClr val="accent1">
                    <a:lumMod val="75000"/>
                  </a:schemeClr>
                </a:solidFill>
              </a:rPr>
              <a:t>We need a safe, scientific, evidence-based solution….</a:t>
            </a:r>
          </a:p>
        </p:txBody>
      </p:sp>
    </p:spTree>
    <p:extLst>
      <p:ext uri="{BB962C8B-B14F-4D97-AF65-F5344CB8AC3E}">
        <p14:creationId xmlns:p14="http://schemas.microsoft.com/office/powerpoint/2010/main" val="502073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E975A9-E5F4-41D1-8B17-BBC67C713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sim 3">
            <a:extLst>
              <a:ext uri="{FF2B5EF4-FFF2-40B4-BE49-F238E27FC236}">
                <a16:creationId xmlns:a16="http://schemas.microsoft.com/office/drawing/2014/main" id="{8D865539-5926-4FB7-94D2-F66C99E574E1}"/>
              </a:ext>
            </a:extLst>
          </p:cNvPr>
          <p:cNvPicPr>
            <a:picLocks noGrp="1" noChangeAspect="1"/>
          </p:cNvPicPr>
          <p:nvPr>
            <p:ph sz="half" idx="2"/>
          </p:nvPr>
        </p:nvPicPr>
        <p:blipFill>
          <a:blip r:embed="rId3"/>
          <a:stretch>
            <a:fillRect/>
          </a:stretch>
        </p:blipFill>
        <p:spPr>
          <a:xfrm rot="20937429">
            <a:off x="459164" y="2117286"/>
            <a:ext cx="2819643" cy="378315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113B8EF-0A1C-49E6-B281-7FB3D701A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238" y="310009"/>
            <a:ext cx="4111200" cy="1593089"/>
          </a:xfrm>
          <a:prstGeom prst="rect">
            <a:avLst/>
          </a:prstGeom>
        </p:spPr>
      </p:pic>
      <p:sp>
        <p:nvSpPr>
          <p:cNvPr id="21" name="Rectangle 20">
            <a:extLst>
              <a:ext uri="{FF2B5EF4-FFF2-40B4-BE49-F238E27FC236}">
                <a16:creationId xmlns:a16="http://schemas.microsoft.com/office/drawing/2014/main" id="{3ED4DDBF-257C-4116-AECA-9F2940B66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1" y="891540"/>
            <a:ext cx="6097589" cy="5071110"/>
          </a:xfrm>
          <a:prstGeom prst="rect">
            <a:avLst/>
          </a:prstGeom>
          <a:solidFill>
            <a:schemeClr val="bg1"/>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F34CE2-207B-412B-9F36-C35C47B5D0F8}"/>
              </a:ext>
            </a:extLst>
          </p:cNvPr>
          <p:cNvSpPr>
            <a:spLocks noGrp="1"/>
          </p:cNvSpPr>
          <p:nvPr>
            <p:ph type="title"/>
          </p:nvPr>
        </p:nvSpPr>
        <p:spPr>
          <a:xfrm>
            <a:off x="6283274" y="50119"/>
            <a:ext cx="5067537" cy="1344977"/>
          </a:xfrm>
        </p:spPr>
        <p:txBody>
          <a:bodyPr vert="horz" lIns="91440" tIns="45720" rIns="91440" bIns="45720" rtlCol="0" anchor="ctr">
            <a:normAutofit/>
          </a:bodyPr>
          <a:lstStyle/>
          <a:p>
            <a:r>
              <a:rPr lang="en-US" sz="4000" dirty="0"/>
              <a:t>What is it? </a:t>
            </a:r>
          </a:p>
        </p:txBody>
      </p:sp>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6434881" y="1106553"/>
            <a:ext cx="5067294" cy="5229921"/>
          </a:xfrm>
        </p:spPr>
        <p:txBody>
          <a:bodyPr vert="horz" lIns="91440" tIns="45720" rIns="91440" bIns="45720" rtlCol="0">
            <a:normAutofit/>
          </a:bodyPr>
          <a:lstStyle/>
          <a:p>
            <a:pPr marL="0" indent="0">
              <a:buNone/>
            </a:pPr>
            <a:r>
              <a:rPr lang="en-US" sz="2000" b="1" dirty="0">
                <a:solidFill>
                  <a:schemeClr val="accent1">
                    <a:lumMod val="60000"/>
                    <a:lumOff val="40000"/>
                  </a:schemeClr>
                </a:solidFill>
              </a:rPr>
              <a:t>Premature Infant Oral Motor Intervention</a:t>
            </a:r>
          </a:p>
          <a:p>
            <a:pPr marL="0" indent="0">
              <a:buNone/>
            </a:pPr>
            <a:r>
              <a:rPr lang="en-US" sz="2000" dirty="0">
                <a:solidFill>
                  <a:schemeClr val="accent1">
                    <a:lumMod val="60000"/>
                    <a:lumOff val="40000"/>
                  </a:schemeClr>
                </a:solidFill>
              </a:rPr>
              <a:t>Purpose: to SIMULATE the in-utero oral motor experience that develops feeding skills.</a:t>
            </a:r>
          </a:p>
          <a:p>
            <a:pPr marL="0"/>
            <a:r>
              <a:rPr lang="en-US" sz="2000" dirty="0"/>
              <a:t>Based on Beckman’s work (BOMI) </a:t>
            </a:r>
          </a:p>
          <a:p>
            <a:pPr marL="0"/>
            <a:r>
              <a:rPr lang="en-US" sz="2000" dirty="0"/>
              <a:t>Made specific for preterm infants</a:t>
            </a:r>
          </a:p>
          <a:p>
            <a:r>
              <a:rPr lang="en-US" sz="2000" dirty="0"/>
              <a:t>5-minute oral motor intervention that provides assisted movement to activate muscle contraction and provides movement against resistance to build strength in premature infants. </a:t>
            </a:r>
          </a:p>
          <a:p>
            <a:r>
              <a:rPr lang="en-US" sz="2000" dirty="0"/>
              <a:t>The intervention increases functional response to pressure and control of movements for the lips, cheeks, jaw, and tongue.</a:t>
            </a:r>
          </a:p>
          <a:p>
            <a:r>
              <a:rPr lang="en-US" sz="2000" dirty="0"/>
              <a:t>Uses a pinky finger for all 8 steps</a:t>
            </a:r>
          </a:p>
          <a:p>
            <a:endParaRPr lang="en-US" sz="1500" dirty="0"/>
          </a:p>
          <a:p>
            <a:pPr marL="0"/>
            <a:endParaRPr lang="en-US" sz="1500" dirty="0"/>
          </a:p>
        </p:txBody>
      </p:sp>
      <p:pic>
        <p:nvPicPr>
          <p:cNvPr id="13" name="Picture 12">
            <a:extLst>
              <a:ext uri="{FF2B5EF4-FFF2-40B4-BE49-F238E27FC236}">
                <a16:creationId xmlns:a16="http://schemas.microsoft.com/office/drawing/2014/main" id="{10EAB608-4B5A-4F56-AC87-D9E2440B3C09}"/>
              </a:ext>
            </a:extLst>
          </p:cNvPr>
          <p:cNvPicPr>
            <a:picLocks noChangeAspect="1"/>
          </p:cNvPicPr>
          <p:nvPr/>
        </p:nvPicPr>
        <p:blipFill>
          <a:blip r:embed="rId5"/>
          <a:stretch>
            <a:fillRect/>
          </a:stretch>
        </p:blipFill>
        <p:spPr>
          <a:xfrm>
            <a:off x="2750187" y="1840866"/>
            <a:ext cx="3533087" cy="4569459"/>
          </a:xfrm>
          <a:prstGeom prst="rect">
            <a:avLst/>
          </a:prstGeom>
        </p:spPr>
      </p:pic>
    </p:spTree>
    <p:extLst>
      <p:ext uri="{BB962C8B-B14F-4D97-AF65-F5344CB8AC3E}">
        <p14:creationId xmlns:p14="http://schemas.microsoft.com/office/powerpoint/2010/main" val="157099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0CAEF1-B546-4137-A856-35034AD3CED1}"/>
              </a:ext>
            </a:extLst>
          </p:cNvPr>
          <p:cNvSpPr>
            <a:spLocks noGrp="1"/>
          </p:cNvSpPr>
          <p:nvPr>
            <p:ph type="title"/>
          </p:nvPr>
        </p:nvSpPr>
        <p:spPr>
          <a:xfrm>
            <a:off x="839788" y="365125"/>
            <a:ext cx="10512424" cy="1325563"/>
          </a:xfrm>
          <a:solidFill>
            <a:schemeClr val="bg1"/>
          </a:solidFill>
        </p:spPr>
        <p:txBody>
          <a:bodyPr>
            <a:normAutofit/>
          </a:bodyPr>
          <a:lstStyle/>
          <a:p>
            <a:pPr algn="ctr"/>
            <a:r>
              <a:rPr lang="en-US" dirty="0"/>
              <a:t>Intro to Systematic Review-Evidence</a:t>
            </a:r>
          </a:p>
        </p:txBody>
      </p:sp>
      <p:sp>
        <p:nvSpPr>
          <p:cNvPr id="3" name="Content Placeholder 2">
            <a:extLst>
              <a:ext uri="{FF2B5EF4-FFF2-40B4-BE49-F238E27FC236}">
                <a16:creationId xmlns:a16="http://schemas.microsoft.com/office/drawing/2014/main" id="{89817B05-1DC0-4155-AEAA-3E19EEA67AE1}"/>
              </a:ext>
            </a:extLst>
          </p:cNvPr>
          <p:cNvSpPr>
            <a:spLocks noGrp="1"/>
          </p:cNvSpPr>
          <p:nvPr>
            <p:ph sz="half" idx="2"/>
          </p:nvPr>
        </p:nvSpPr>
        <p:spPr>
          <a:xfrm>
            <a:off x="693234" y="1993396"/>
            <a:ext cx="10805532" cy="4998417"/>
          </a:xfrm>
        </p:spPr>
        <p:txBody>
          <a:bodyPr>
            <a:normAutofit fontScale="47500" lnSpcReduction="20000"/>
          </a:bodyPr>
          <a:lstStyle/>
          <a:p>
            <a:r>
              <a:rPr lang="en-US" sz="5100" dirty="0">
                <a:solidFill>
                  <a:schemeClr val="accent1">
                    <a:lumMod val="75000"/>
                  </a:schemeClr>
                </a:solidFill>
              </a:rPr>
              <a:t>Oral feeding is a complex task for preterm infants and dependent upon maturation of CNS and influences from chemosensory and perioral tactile input. The functional and neurologic immaturity of the oral motor structures is evident in the poorly developed oral musculature, reduced sensation in the intraoral/perioral areas, lack of lip seal, and reduced tongue and cheek strength. Early oral motor therapy can be provided to activate sensation, improve muscle contractility, and increase oral motor organization. </a:t>
            </a:r>
            <a:r>
              <a:rPr lang="en-US" sz="5100" b="1" dirty="0">
                <a:solidFill>
                  <a:schemeClr val="accent1">
                    <a:lumMod val="75000"/>
                  </a:schemeClr>
                </a:solidFill>
              </a:rPr>
              <a:t>There is substantial international evidence supporting the positive effect of oral motor therapy on feeding maturation, resulting in significantly faster transitions to full oral feeding and thus shortening length of hospital stay. </a:t>
            </a:r>
            <a:r>
              <a:rPr lang="en-US" sz="5100" dirty="0">
                <a:solidFill>
                  <a:schemeClr val="accent1">
                    <a:lumMod val="75000"/>
                  </a:schemeClr>
                </a:solidFill>
              </a:rPr>
              <a:t>The PIOMI was developed specifically as an </a:t>
            </a:r>
            <a:r>
              <a:rPr lang="en-US" sz="5100" b="1" i="1" dirty="0"/>
              <a:t>early</a:t>
            </a:r>
            <a:r>
              <a:rPr lang="en-US" sz="5100" b="1" dirty="0"/>
              <a:t> pre-feeding intervention, to capitalize on the early neural networking opportunities </a:t>
            </a:r>
            <a:r>
              <a:rPr lang="en-US" sz="5100" dirty="0">
                <a:solidFill>
                  <a:schemeClr val="accent1">
                    <a:lumMod val="75000"/>
                  </a:schemeClr>
                </a:solidFill>
              </a:rPr>
              <a:t>in the preterm brain. The intervention has demonstrated strong intervention fidelity and provides a standardized approach to applying early therapy. </a:t>
            </a:r>
          </a:p>
          <a:p>
            <a:pPr marL="0" indent="0">
              <a:buNone/>
            </a:pPr>
            <a:r>
              <a:rPr lang="en-US" sz="7000" b="1" dirty="0">
                <a:solidFill>
                  <a:schemeClr val="accent1">
                    <a:lumMod val="75000"/>
                  </a:schemeClr>
                </a:solidFill>
              </a:rPr>
              <a:t>The purpose is to summarize the converging international evidence for PIOMI specifically, in order to develop an evidence-based protocol for its use in the NICU.</a:t>
            </a:r>
          </a:p>
          <a:p>
            <a:pPr marL="0" indent="0">
              <a:buNone/>
            </a:pPr>
            <a:endParaRPr lang="en-US" sz="4500" dirty="0">
              <a:solidFill>
                <a:schemeClr val="accent1">
                  <a:lumMod val="50000"/>
                </a:schemeClr>
              </a:solidFill>
            </a:endParaRPr>
          </a:p>
        </p:txBody>
      </p:sp>
    </p:spTree>
    <p:extLst>
      <p:ext uri="{BB962C8B-B14F-4D97-AF65-F5344CB8AC3E}">
        <p14:creationId xmlns:p14="http://schemas.microsoft.com/office/powerpoint/2010/main" val="28648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9EB33-D978-4CB6-9C5A-4BEB5B79AD7B}"/>
              </a:ext>
            </a:extLst>
          </p:cNvPr>
          <p:cNvPicPr>
            <a:picLocks noChangeAspect="1"/>
          </p:cNvPicPr>
          <p:nvPr/>
        </p:nvPicPr>
        <p:blipFill>
          <a:blip r:embed="rId3"/>
          <a:stretch>
            <a:fillRect/>
          </a:stretch>
        </p:blipFill>
        <p:spPr>
          <a:xfrm>
            <a:off x="63191" y="200722"/>
            <a:ext cx="12065618" cy="6456555"/>
          </a:xfrm>
          <a:prstGeom prst="rect">
            <a:avLst/>
          </a:prstGeom>
        </p:spPr>
      </p:pic>
    </p:spTree>
    <p:extLst>
      <p:ext uri="{BB962C8B-B14F-4D97-AF65-F5344CB8AC3E}">
        <p14:creationId xmlns:p14="http://schemas.microsoft.com/office/powerpoint/2010/main" val="229177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2CB04118-5CDD-4575-B991-2CBC7A978CA9}"/>
              </a:ext>
            </a:extLst>
          </p:cNvPr>
          <p:cNvPicPr>
            <a:picLocks noGrp="1" noChangeAspect="1"/>
          </p:cNvPicPr>
          <p:nvPr>
            <p:ph sz="half" idx="2"/>
          </p:nvPr>
        </p:nvPicPr>
        <p:blipFill>
          <a:blip r:embed="rId2"/>
          <a:stretch>
            <a:fillRect/>
          </a:stretch>
        </p:blipFill>
        <p:spPr>
          <a:xfrm>
            <a:off x="693296" y="2207289"/>
            <a:ext cx="5652832" cy="3284560"/>
          </a:xfrm>
          <a:prstGeom prst="rect">
            <a:avLst/>
          </a:prstGeom>
          <a:ln w="57150">
            <a:solidFill>
              <a:schemeClr val="tx1"/>
            </a:solidFill>
          </a:ln>
        </p:spPr>
      </p:pic>
      <p:sp>
        <p:nvSpPr>
          <p:cNvPr id="8" name="Content Placeholder 7">
            <a:extLst>
              <a:ext uri="{FF2B5EF4-FFF2-40B4-BE49-F238E27FC236}">
                <a16:creationId xmlns:a16="http://schemas.microsoft.com/office/drawing/2014/main" id="{B6F246F1-0D37-41CB-98EF-59BDBF67EA82}"/>
              </a:ext>
            </a:extLst>
          </p:cNvPr>
          <p:cNvSpPr>
            <a:spLocks noGrp="1"/>
          </p:cNvSpPr>
          <p:nvPr>
            <p:ph sz="quarter" idx="4"/>
          </p:nvPr>
        </p:nvSpPr>
        <p:spPr>
          <a:xfrm>
            <a:off x="6172200" y="2505075"/>
            <a:ext cx="5183188" cy="3766416"/>
          </a:xfrm>
        </p:spPr>
        <p:txBody>
          <a:bodyPr>
            <a:normAutofit/>
          </a:bodyPr>
          <a:lstStyle/>
          <a:p>
            <a:pPr marL="0" indent="0">
              <a:buNone/>
            </a:pPr>
            <a:r>
              <a:rPr lang="en-US" sz="4400" dirty="0"/>
              <a:t> </a:t>
            </a:r>
            <a:endParaRPr lang="en-US" sz="4100" dirty="0">
              <a:solidFill>
                <a:schemeClr val="accent1">
                  <a:lumMod val="50000"/>
                </a:schemeClr>
              </a:solidFill>
            </a:endParaRPr>
          </a:p>
        </p:txBody>
      </p:sp>
      <p:pic>
        <p:nvPicPr>
          <p:cNvPr id="10" name="Picture 9">
            <a:extLst>
              <a:ext uri="{FF2B5EF4-FFF2-40B4-BE49-F238E27FC236}">
                <a16:creationId xmlns:a16="http://schemas.microsoft.com/office/drawing/2014/main" id="{50999DA4-105B-4643-815C-5422BE71E314}"/>
              </a:ext>
            </a:extLst>
          </p:cNvPr>
          <p:cNvPicPr>
            <a:picLocks noChangeAspect="1"/>
          </p:cNvPicPr>
          <p:nvPr/>
        </p:nvPicPr>
        <p:blipFill>
          <a:blip r:embed="rId3"/>
          <a:stretch>
            <a:fillRect/>
          </a:stretch>
        </p:blipFill>
        <p:spPr>
          <a:xfrm>
            <a:off x="6697852" y="1186827"/>
            <a:ext cx="5127180" cy="5258578"/>
          </a:xfrm>
          <a:prstGeom prst="rect">
            <a:avLst/>
          </a:prstGeom>
          <a:ln w="57150">
            <a:solidFill>
              <a:schemeClr val="tx1"/>
            </a:solidFill>
          </a:ln>
        </p:spPr>
      </p:pic>
      <p:sp>
        <p:nvSpPr>
          <p:cNvPr id="12" name="Title 4">
            <a:extLst>
              <a:ext uri="{FF2B5EF4-FFF2-40B4-BE49-F238E27FC236}">
                <a16:creationId xmlns:a16="http://schemas.microsoft.com/office/drawing/2014/main" id="{75F65C36-FEA0-4A1E-8B3E-83192A8B492D}"/>
              </a:ext>
            </a:extLst>
          </p:cNvPr>
          <p:cNvSpPr>
            <a:spLocks noGrp="1"/>
          </p:cNvSpPr>
          <p:nvPr>
            <p:ph type="title"/>
          </p:nvPr>
        </p:nvSpPr>
        <p:spPr>
          <a:xfrm>
            <a:off x="884393" y="377391"/>
            <a:ext cx="5127180" cy="1325563"/>
          </a:xfrm>
          <a:solidFill>
            <a:schemeClr val="bg1"/>
          </a:solidFill>
        </p:spPr>
        <p:txBody>
          <a:bodyPr>
            <a:normAutofit/>
          </a:bodyPr>
          <a:lstStyle/>
          <a:p>
            <a:r>
              <a:rPr lang="en-US" dirty="0"/>
              <a:t>   Methodology</a:t>
            </a:r>
          </a:p>
        </p:txBody>
      </p:sp>
    </p:spTree>
    <p:extLst>
      <p:ext uri="{BB962C8B-B14F-4D97-AF65-F5344CB8AC3E}">
        <p14:creationId xmlns:p14="http://schemas.microsoft.com/office/powerpoint/2010/main" val="272512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A680087-D290-4CF8-97B0-D3FB23EB15E6}"/>
              </a:ext>
            </a:extLst>
          </p:cNvPr>
          <p:cNvPicPr>
            <a:picLocks noChangeAspect="1"/>
          </p:cNvPicPr>
          <p:nvPr/>
        </p:nvPicPr>
        <p:blipFill>
          <a:blip r:embed="rId2"/>
          <a:stretch>
            <a:fillRect/>
          </a:stretch>
        </p:blipFill>
        <p:spPr>
          <a:xfrm>
            <a:off x="7717793" y="2339976"/>
            <a:ext cx="4247943" cy="4152899"/>
          </a:xfrm>
          <a:prstGeom prst="rect">
            <a:avLst/>
          </a:prstGeom>
          <a:ln w="57150">
            <a:solidFill>
              <a:schemeClr val="tx1"/>
            </a:solidFill>
          </a:ln>
        </p:spPr>
      </p:pic>
      <p:pic>
        <p:nvPicPr>
          <p:cNvPr id="17" name="Picture 16">
            <a:extLst>
              <a:ext uri="{FF2B5EF4-FFF2-40B4-BE49-F238E27FC236}">
                <a16:creationId xmlns:a16="http://schemas.microsoft.com/office/drawing/2014/main" id="{24C5A8BD-74DA-442C-B3F3-2A456829FBFC}"/>
              </a:ext>
            </a:extLst>
          </p:cNvPr>
          <p:cNvPicPr>
            <a:picLocks noChangeAspect="1"/>
          </p:cNvPicPr>
          <p:nvPr/>
        </p:nvPicPr>
        <p:blipFill>
          <a:blip r:embed="rId3"/>
          <a:stretch>
            <a:fillRect/>
          </a:stretch>
        </p:blipFill>
        <p:spPr>
          <a:xfrm>
            <a:off x="8222866" y="365125"/>
            <a:ext cx="3237799" cy="1742455"/>
          </a:xfrm>
          <a:prstGeom prst="rect">
            <a:avLst/>
          </a:prstGeom>
          <a:ln w="57150">
            <a:solidFill>
              <a:schemeClr val="tx1"/>
            </a:solidFill>
          </a:ln>
        </p:spPr>
      </p:pic>
      <p:sp>
        <p:nvSpPr>
          <p:cNvPr id="20" name="Title 4">
            <a:extLst>
              <a:ext uri="{FF2B5EF4-FFF2-40B4-BE49-F238E27FC236}">
                <a16:creationId xmlns:a16="http://schemas.microsoft.com/office/drawing/2014/main" id="{E723D4AF-9317-4A89-A379-B8894EF8D80F}"/>
              </a:ext>
            </a:extLst>
          </p:cNvPr>
          <p:cNvSpPr>
            <a:spLocks noGrp="1"/>
          </p:cNvSpPr>
          <p:nvPr>
            <p:ph type="title"/>
          </p:nvPr>
        </p:nvSpPr>
        <p:spPr>
          <a:xfrm>
            <a:off x="839788" y="365125"/>
            <a:ext cx="5973607" cy="1325563"/>
          </a:xfrm>
          <a:solidFill>
            <a:schemeClr val="bg1"/>
          </a:solidFill>
        </p:spPr>
        <p:txBody>
          <a:bodyPr>
            <a:normAutofit/>
          </a:bodyPr>
          <a:lstStyle/>
          <a:p>
            <a:pPr algn="ctr"/>
            <a:r>
              <a:rPr lang="en-US" dirty="0"/>
              <a:t>International Footprint</a:t>
            </a:r>
          </a:p>
        </p:txBody>
      </p:sp>
      <p:pic>
        <p:nvPicPr>
          <p:cNvPr id="21" name="Picture 20">
            <a:extLst>
              <a:ext uri="{FF2B5EF4-FFF2-40B4-BE49-F238E27FC236}">
                <a16:creationId xmlns:a16="http://schemas.microsoft.com/office/drawing/2014/main" id="{CB310C72-AE8A-4F00-90D2-C011FECA5BF8}"/>
              </a:ext>
            </a:extLst>
          </p:cNvPr>
          <p:cNvPicPr>
            <a:picLocks noChangeAspect="1"/>
          </p:cNvPicPr>
          <p:nvPr/>
        </p:nvPicPr>
        <p:blipFill>
          <a:blip r:embed="rId4"/>
          <a:stretch>
            <a:fillRect/>
          </a:stretch>
        </p:blipFill>
        <p:spPr>
          <a:xfrm>
            <a:off x="731335" y="2339976"/>
            <a:ext cx="6367345" cy="3972699"/>
          </a:xfrm>
          <a:prstGeom prst="rect">
            <a:avLst/>
          </a:prstGeom>
          <a:ln w="57150">
            <a:solidFill>
              <a:schemeClr val="tx1"/>
            </a:solidFill>
          </a:ln>
        </p:spPr>
      </p:pic>
    </p:spTree>
    <p:extLst>
      <p:ext uri="{BB962C8B-B14F-4D97-AF65-F5344CB8AC3E}">
        <p14:creationId xmlns:p14="http://schemas.microsoft.com/office/powerpoint/2010/main" val="2294085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0CAEF1-B546-4137-A856-35034AD3CED1}"/>
              </a:ext>
            </a:extLst>
          </p:cNvPr>
          <p:cNvSpPr>
            <a:spLocks noGrp="1"/>
          </p:cNvSpPr>
          <p:nvPr>
            <p:ph type="title"/>
          </p:nvPr>
        </p:nvSpPr>
        <p:spPr>
          <a:xfrm>
            <a:off x="995906" y="420844"/>
            <a:ext cx="6274690" cy="1325563"/>
          </a:xfrm>
          <a:solidFill>
            <a:schemeClr val="bg1"/>
          </a:solidFill>
        </p:spPr>
        <p:txBody>
          <a:bodyPr>
            <a:normAutofit/>
          </a:bodyPr>
          <a:lstStyle/>
          <a:p>
            <a:r>
              <a:rPr lang="en-US" dirty="0"/>
              <a:t>  Results</a:t>
            </a:r>
          </a:p>
        </p:txBody>
      </p:sp>
      <p:pic>
        <p:nvPicPr>
          <p:cNvPr id="13" name="Content Placeholder 12">
            <a:extLst>
              <a:ext uri="{FF2B5EF4-FFF2-40B4-BE49-F238E27FC236}">
                <a16:creationId xmlns:a16="http://schemas.microsoft.com/office/drawing/2014/main" id="{335C2C24-494B-4D84-878A-BF798D76361F}"/>
              </a:ext>
            </a:extLst>
          </p:cNvPr>
          <p:cNvPicPr>
            <a:picLocks noGrp="1" noChangeAspect="1"/>
          </p:cNvPicPr>
          <p:nvPr>
            <p:ph sz="half" idx="2"/>
          </p:nvPr>
        </p:nvPicPr>
        <p:blipFill>
          <a:blip r:embed="rId2"/>
          <a:stretch>
            <a:fillRect/>
          </a:stretch>
        </p:blipFill>
        <p:spPr>
          <a:xfrm>
            <a:off x="3001370" y="1902909"/>
            <a:ext cx="6723574" cy="4723781"/>
          </a:xfrm>
          <a:prstGeom prst="rect">
            <a:avLst/>
          </a:prstGeom>
        </p:spPr>
      </p:pic>
      <p:sp>
        <p:nvSpPr>
          <p:cNvPr id="12" name="Content Placeholder 11">
            <a:extLst>
              <a:ext uri="{FF2B5EF4-FFF2-40B4-BE49-F238E27FC236}">
                <a16:creationId xmlns:a16="http://schemas.microsoft.com/office/drawing/2014/main" id="{96956467-52DD-42FE-B5AF-880097B7A5E5}"/>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406748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4CE2-207B-412B-9F36-C35C47B5D0F8}"/>
              </a:ext>
            </a:extLst>
          </p:cNvPr>
          <p:cNvSpPr>
            <a:spLocks noGrp="1"/>
          </p:cNvSpPr>
          <p:nvPr>
            <p:ph type="title"/>
          </p:nvPr>
        </p:nvSpPr>
        <p:spPr>
          <a:xfrm>
            <a:off x="150873" y="346118"/>
            <a:ext cx="11570213" cy="1325563"/>
          </a:xfrm>
          <a:solidFill>
            <a:schemeClr val="bg1"/>
          </a:solidFill>
        </p:spPr>
        <p:txBody>
          <a:bodyPr>
            <a:normAutofit/>
          </a:bodyPr>
          <a:lstStyle/>
          <a:p>
            <a:r>
              <a:rPr lang="en-US" dirty="0">
                <a:solidFill>
                  <a:srgbClr val="FFFFFF"/>
                </a:solidFill>
              </a:rPr>
              <a:t>  Global evidence shows that PIOMI results in….</a:t>
            </a:r>
          </a:p>
        </p:txBody>
      </p:sp>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838200" y="2266345"/>
            <a:ext cx="5097780" cy="3910617"/>
          </a:xfrm>
        </p:spPr>
        <p:txBody>
          <a:bodyPr>
            <a:normAutofit/>
          </a:bodyPr>
          <a:lstStyle/>
          <a:p>
            <a:endParaRPr lang="en-US" sz="2200" dirty="0">
              <a:solidFill>
                <a:srgbClr val="FFFFFF"/>
              </a:solidFill>
            </a:endParaRPr>
          </a:p>
          <a:p>
            <a:pPr marL="0" indent="0">
              <a:buNone/>
            </a:pPr>
            <a:endParaRPr lang="en-US" sz="2200" dirty="0">
              <a:solidFill>
                <a:srgbClr val="FFFFFF"/>
              </a:solidFill>
            </a:endParaRPr>
          </a:p>
        </p:txBody>
      </p:sp>
      <p:sp>
        <p:nvSpPr>
          <p:cNvPr id="8" name="Content Placeholder 3">
            <a:extLst>
              <a:ext uri="{FF2B5EF4-FFF2-40B4-BE49-F238E27FC236}">
                <a16:creationId xmlns:a16="http://schemas.microsoft.com/office/drawing/2014/main" id="{BFFF88EE-8E9A-4FA1-8327-88842720EA07}"/>
              </a:ext>
            </a:extLst>
          </p:cNvPr>
          <p:cNvSpPr txBox="1">
            <a:spLocks/>
          </p:cNvSpPr>
          <p:nvPr/>
        </p:nvSpPr>
        <p:spPr>
          <a:xfrm>
            <a:off x="621787" y="1955974"/>
            <a:ext cx="7315013" cy="47814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FFFFFF"/>
                </a:solidFill>
              </a:rPr>
              <a:t>​</a:t>
            </a:r>
            <a:r>
              <a:rPr lang="en-US" sz="2000" dirty="0"/>
              <a:t>Earlier readiness to feed </a:t>
            </a:r>
          </a:p>
          <a:p>
            <a:r>
              <a:rPr lang="en-US" sz="2000" dirty="0"/>
              <a:t>Reduced transition time to full oral feedings</a:t>
            </a:r>
          </a:p>
          <a:p>
            <a:r>
              <a:rPr lang="en-US" sz="2000" dirty="0"/>
              <a:t>Improved suck strength</a:t>
            </a:r>
          </a:p>
          <a:p>
            <a:r>
              <a:rPr lang="en-US" sz="2000" dirty="0"/>
              <a:t>Increased mean Neonatal Oro-Motor Assessment Scale score</a:t>
            </a:r>
          </a:p>
          <a:p>
            <a:r>
              <a:rPr lang="en-US" sz="2000" dirty="0"/>
              <a:t>Improved Early Feeding Skills (EFS) Assessment</a:t>
            </a:r>
          </a:p>
          <a:p>
            <a:r>
              <a:rPr lang="en-US" sz="2000" dirty="0"/>
              <a:t>Improved Preterm Oral Feeding Readiness Assessment Scale (PTOFRAS)</a:t>
            </a:r>
          </a:p>
          <a:p>
            <a:r>
              <a:rPr lang="en-US" sz="2000" dirty="0"/>
              <a:t>Improved LATCH score</a:t>
            </a:r>
          </a:p>
          <a:p>
            <a:r>
              <a:rPr lang="en-US" sz="2000" dirty="0"/>
              <a:t>Increased direct breastfeeding rates at 1 month and 3 months after discharge from the NICU</a:t>
            </a:r>
          </a:p>
          <a:p>
            <a:endParaRPr lang="en-US" sz="2000" dirty="0"/>
          </a:p>
          <a:p>
            <a:pPr marL="0" indent="0">
              <a:buNone/>
            </a:pPr>
            <a:r>
              <a:rPr lang="en-US" sz="2400" b="1" dirty="0"/>
              <a:t>Decreased length of hospital stay </a:t>
            </a:r>
            <a:r>
              <a:rPr lang="en-US" sz="2400" b="1" dirty="0">
                <a:sym typeface="Wingdings" panose="05000000000000000000" pitchFamily="2" charset="2"/>
              </a:rPr>
              <a:t> Reduced cost</a:t>
            </a:r>
            <a:endParaRPr lang="en-US" sz="2400" b="1" dirty="0"/>
          </a:p>
          <a:p>
            <a:endParaRPr lang="en-US" sz="2000" dirty="0"/>
          </a:p>
          <a:p>
            <a:endParaRPr lang="en-US" sz="1500" dirty="0">
              <a:solidFill>
                <a:srgbClr val="FFFFFF"/>
              </a:solidFill>
            </a:endParaRPr>
          </a:p>
        </p:txBody>
      </p:sp>
      <p:pic>
        <p:nvPicPr>
          <p:cNvPr id="4098" name="Picture 2">
            <a:extLst>
              <a:ext uri="{FF2B5EF4-FFF2-40B4-BE49-F238E27FC236}">
                <a16:creationId xmlns:a16="http://schemas.microsoft.com/office/drawing/2014/main" id="{8D9D55C4-27E3-4B03-9E24-6EE160AC3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058" y="3940043"/>
            <a:ext cx="2704269" cy="202961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4B94C41-9F2B-4E43-837E-17017E312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683" y="2341481"/>
            <a:ext cx="1988036" cy="132556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DBCF716-650E-496C-AA3B-62751A858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7796" y="3553029"/>
            <a:ext cx="1285990" cy="192697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860CCFD2-B368-4E75-B27F-CF79558DCD26}"/>
              </a:ext>
            </a:extLst>
          </p:cNvPr>
          <p:cNvSpPr/>
          <p:nvPr/>
        </p:nvSpPr>
        <p:spPr>
          <a:xfrm>
            <a:off x="3784294" y="5662670"/>
            <a:ext cx="534318" cy="48596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lying on a bed&#10;&#10;Description automatically generated">
            <a:extLst>
              <a:ext uri="{FF2B5EF4-FFF2-40B4-BE49-F238E27FC236}">
                <a16:creationId xmlns:a16="http://schemas.microsoft.com/office/drawing/2014/main" id="{B0F5272B-72C9-4B98-B31C-73FB52754A4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67986" y="2100450"/>
            <a:ext cx="2313579" cy="1071794"/>
          </a:xfrm>
          <a:prstGeom prst="rect">
            <a:avLst/>
          </a:prstGeom>
          <a:ln w="57150">
            <a:solidFill>
              <a:schemeClr val="tx1"/>
            </a:solidFill>
          </a:ln>
        </p:spPr>
      </p:pic>
    </p:spTree>
    <p:extLst>
      <p:ext uri="{BB962C8B-B14F-4D97-AF65-F5344CB8AC3E}">
        <p14:creationId xmlns:p14="http://schemas.microsoft.com/office/powerpoint/2010/main" val="3996996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0CAEF1-B546-4137-A856-35034AD3CED1}"/>
              </a:ext>
            </a:extLst>
          </p:cNvPr>
          <p:cNvSpPr>
            <a:spLocks noGrp="1"/>
          </p:cNvSpPr>
          <p:nvPr>
            <p:ph type="title"/>
          </p:nvPr>
        </p:nvSpPr>
        <p:spPr>
          <a:xfrm>
            <a:off x="839788" y="365125"/>
            <a:ext cx="5973607" cy="1325563"/>
          </a:xfrm>
          <a:solidFill>
            <a:schemeClr val="bg1"/>
          </a:solidFill>
        </p:spPr>
        <p:txBody>
          <a:bodyPr>
            <a:normAutofit/>
          </a:bodyPr>
          <a:lstStyle/>
          <a:p>
            <a:pPr algn="ctr"/>
            <a:r>
              <a:rPr lang="en-US" dirty="0"/>
              <a:t>PIOMI and Breastmilk/Breastfeeding</a:t>
            </a:r>
          </a:p>
        </p:txBody>
      </p:sp>
      <p:sp>
        <p:nvSpPr>
          <p:cNvPr id="6" name="Text Placeholder 5">
            <a:extLst>
              <a:ext uri="{FF2B5EF4-FFF2-40B4-BE49-F238E27FC236}">
                <a16:creationId xmlns:a16="http://schemas.microsoft.com/office/drawing/2014/main" id="{00BC80FF-4A51-4D5E-A379-A44DAB549C92}"/>
              </a:ext>
            </a:extLst>
          </p:cNvPr>
          <p:cNvSpPr>
            <a:spLocks noGrp="1"/>
          </p:cNvSpPr>
          <p:nvPr>
            <p:ph type="body" idx="1"/>
          </p:nvPr>
        </p:nvSpPr>
        <p:spPr/>
        <p:txBody>
          <a:bodyPr/>
          <a:lstStyle/>
          <a:p>
            <a:r>
              <a:rPr lang="en-US" dirty="0">
                <a:solidFill>
                  <a:schemeClr val="accent1">
                    <a:lumMod val="50000"/>
                  </a:schemeClr>
                </a:solidFill>
              </a:rPr>
              <a:t>During inpatient therapy:</a:t>
            </a:r>
          </a:p>
        </p:txBody>
      </p:sp>
      <p:sp>
        <p:nvSpPr>
          <p:cNvPr id="3" name="Content Placeholder 2">
            <a:extLst>
              <a:ext uri="{FF2B5EF4-FFF2-40B4-BE49-F238E27FC236}">
                <a16:creationId xmlns:a16="http://schemas.microsoft.com/office/drawing/2014/main" id="{89817B05-1DC0-4155-AEAA-3E19EEA67AE1}"/>
              </a:ext>
            </a:extLst>
          </p:cNvPr>
          <p:cNvSpPr>
            <a:spLocks noGrp="1"/>
          </p:cNvSpPr>
          <p:nvPr>
            <p:ph sz="half" idx="2"/>
          </p:nvPr>
        </p:nvSpPr>
        <p:spPr>
          <a:xfrm>
            <a:off x="839788" y="2505075"/>
            <a:ext cx="5157787" cy="3766416"/>
          </a:xfrm>
          <a:ln>
            <a:solidFill>
              <a:schemeClr val="bg1"/>
            </a:solidFill>
          </a:ln>
        </p:spPr>
        <p:txBody>
          <a:bodyPr>
            <a:normAutofit fontScale="47500" lnSpcReduction="20000"/>
          </a:bodyPr>
          <a:lstStyle/>
          <a:p>
            <a:pPr marL="0" indent="0">
              <a:buNone/>
            </a:pPr>
            <a:r>
              <a:rPr lang="en-US" sz="5100" b="1" dirty="0">
                <a:solidFill>
                  <a:schemeClr val="accent1">
                    <a:lumMod val="75000"/>
                  </a:schemeClr>
                </a:solidFill>
              </a:rPr>
              <a:t>Expressed breastmilk on the lips </a:t>
            </a:r>
            <a:r>
              <a:rPr lang="en-US" sz="5100" dirty="0">
                <a:solidFill>
                  <a:schemeClr val="accent1">
                    <a:lumMod val="50000"/>
                  </a:schemeClr>
                </a:solidFill>
              </a:rPr>
              <a:t>during therapy:</a:t>
            </a:r>
          </a:p>
          <a:p>
            <a:pPr marL="0" indent="0">
              <a:buNone/>
            </a:pPr>
            <a:endParaRPr lang="en-US" sz="5100" dirty="0">
              <a:solidFill>
                <a:schemeClr val="accent1">
                  <a:lumMod val="50000"/>
                </a:schemeClr>
              </a:solidFill>
            </a:endParaRPr>
          </a:p>
          <a:p>
            <a:r>
              <a:rPr lang="en-US" sz="5100" dirty="0">
                <a:solidFill>
                  <a:schemeClr val="accent1">
                    <a:lumMod val="50000"/>
                  </a:schemeClr>
                </a:solidFill>
              </a:rPr>
              <a:t>Infants respond  positively to the scent</a:t>
            </a:r>
          </a:p>
          <a:p>
            <a:r>
              <a:rPr lang="en-US" sz="5100" dirty="0">
                <a:solidFill>
                  <a:schemeClr val="accent1">
                    <a:lumMod val="50000"/>
                  </a:schemeClr>
                </a:solidFill>
              </a:rPr>
              <a:t>Nice lubricant for dry lips</a:t>
            </a:r>
          </a:p>
          <a:p>
            <a:r>
              <a:rPr lang="en-US" sz="5100" dirty="0">
                <a:solidFill>
                  <a:schemeClr val="accent1">
                    <a:lumMod val="50000"/>
                  </a:schemeClr>
                </a:solidFill>
              </a:rPr>
              <a:t>Evidence shows better </a:t>
            </a:r>
            <a:r>
              <a:rPr lang="en-US" sz="5100" dirty="0" err="1">
                <a:solidFill>
                  <a:schemeClr val="accent1">
                    <a:lumMod val="50000"/>
                  </a:schemeClr>
                </a:solidFill>
              </a:rPr>
              <a:t>bottlefeeding</a:t>
            </a:r>
            <a:r>
              <a:rPr lang="en-US" sz="5100" dirty="0">
                <a:solidFill>
                  <a:schemeClr val="accent1">
                    <a:lumMod val="50000"/>
                  </a:schemeClr>
                </a:solidFill>
              </a:rPr>
              <a:t> vs PIOMI alone</a:t>
            </a:r>
            <a:endParaRPr lang="en-US" dirty="0">
              <a:solidFill>
                <a:schemeClr val="accent1">
                  <a:lumMod val="50000"/>
                </a:schemeClr>
              </a:solidFill>
            </a:endParaRPr>
          </a:p>
          <a:p>
            <a:pPr lvl="1"/>
            <a:r>
              <a:rPr lang="en-US" sz="4500" dirty="0" err="1">
                <a:solidFill>
                  <a:schemeClr val="accent1">
                    <a:lumMod val="50000"/>
                  </a:schemeClr>
                </a:solidFill>
              </a:rPr>
              <a:t>Fdg</a:t>
            </a:r>
            <a:r>
              <a:rPr lang="en-US" sz="4500" dirty="0">
                <a:solidFill>
                  <a:schemeClr val="accent1">
                    <a:lumMod val="50000"/>
                  </a:schemeClr>
                </a:solidFill>
              </a:rPr>
              <a:t> efficiency higher on days 1, 3, and 5 when adding expressed breastmilk  (</a:t>
            </a:r>
            <a:r>
              <a:rPr lang="en-US" sz="4500" dirty="0" err="1">
                <a:solidFill>
                  <a:schemeClr val="accent1">
                    <a:lumMod val="50000"/>
                  </a:schemeClr>
                </a:solidFill>
              </a:rPr>
              <a:t>Chailangka</a:t>
            </a:r>
            <a:r>
              <a:rPr lang="en-US" sz="4500" dirty="0">
                <a:solidFill>
                  <a:schemeClr val="accent1">
                    <a:lumMod val="50000"/>
                  </a:schemeClr>
                </a:solidFill>
              </a:rPr>
              <a:t> et al, 2018)</a:t>
            </a:r>
          </a:p>
        </p:txBody>
      </p:sp>
      <p:sp>
        <p:nvSpPr>
          <p:cNvPr id="7" name="Text Placeholder 6">
            <a:extLst>
              <a:ext uri="{FF2B5EF4-FFF2-40B4-BE49-F238E27FC236}">
                <a16:creationId xmlns:a16="http://schemas.microsoft.com/office/drawing/2014/main" id="{095E3709-DB7D-4D53-BC22-77DC81CA5BD2}"/>
              </a:ext>
            </a:extLst>
          </p:cNvPr>
          <p:cNvSpPr>
            <a:spLocks noGrp="1"/>
          </p:cNvSpPr>
          <p:nvPr>
            <p:ph type="body" sz="quarter" idx="3"/>
          </p:nvPr>
        </p:nvSpPr>
        <p:spPr/>
        <p:txBody>
          <a:bodyPr/>
          <a:lstStyle/>
          <a:p>
            <a:r>
              <a:rPr lang="en-US" dirty="0">
                <a:solidFill>
                  <a:schemeClr val="accent1">
                    <a:lumMod val="50000"/>
                  </a:schemeClr>
                </a:solidFill>
              </a:rPr>
              <a:t>Follow-up effect:</a:t>
            </a:r>
          </a:p>
        </p:txBody>
      </p:sp>
      <p:sp>
        <p:nvSpPr>
          <p:cNvPr id="8" name="Content Placeholder 7">
            <a:extLst>
              <a:ext uri="{FF2B5EF4-FFF2-40B4-BE49-F238E27FC236}">
                <a16:creationId xmlns:a16="http://schemas.microsoft.com/office/drawing/2014/main" id="{B6F246F1-0D37-41CB-98EF-59BDBF67EA82}"/>
              </a:ext>
            </a:extLst>
          </p:cNvPr>
          <p:cNvSpPr>
            <a:spLocks noGrp="1"/>
          </p:cNvSpPr>
          <p:nvPr>
            <p:ph sz="quarter" idx="4"/>
          </p:nvPr>
        </p:nvSpPr>
        <p:spPr>
          <a:xfrm>
            <a:off x="6172200" y="2505075"/>
            <a:ext cx="5183188" cy="3766416"/>
          </a:xfrm>
          <a:ln>
            <a:solidFill>
              <a:schemeClr val="bg1"/>
            </a:solidFill>
          </a:ln>
        </p:spPr>
        <p:txBody>
          <a:bodyPr>
            <a:normAutofit fontScale="47500" lnSpcReduction="20000"/>
          </a:bodyPr>
          <a:lstStyle/>
          <a:p>
            <a:pPr marL="0" indent="0">
              <a:buNone/>
            </a:pPr>
            <a:r>
              <a:rPr lang="en-US" sz="5000" b="1" dirty="0">
                <a:solidFill>
                  <a:schemeClr val="accent1">
                    <a:lumMod val="75000"/>
                  </a:schemeClr>
                </a:solidFill>
              </a:rPr>
              <a:t>PIOMI led to higher rates of breastfeeding </a:t>
            </a:r>
            <a:r>
              <a:rPr lang="en-US" sz="5000" dirty="0">
                <a:solidFill>
                  <a:schemeClr val="accent1">
                    <a:lumMod val="50000"/>
                  </a:schemeClr>
                </a:solidFill>
              </a:rPr>
              <a:t>at both 1 and 3 months follow up after discharge vs NNS</a:t>
            </a:r>
          </a:p>
          <a:p>
            <a:pPr marL="0" indent="0">
              <a:buNone/>
            </a:pPr>
            <a:endParaRPr lang="en-US" sz="5000" dirty="0">
              <a:solidFill>
                <a:schemeClr val="accent1">
                  <a:lumMod val="50000"/>
                </a:schemeClr>
              </a:solidFill>
            </a:endParaRPr>
          </a:p>
          <a:p>
            <a:r>
              <a:rPr lang="en-US" sz="5000" dirty="0">
                <a:solidFill>
                  <a:schemeClr val="accent1">
                    <a:lumMod val="50000"/>
                  </a:schemeClr>
                </a:solidFill>
              </a:rPr>
              <a:t>Babies went home with a stronger suck</a:t>
            </a:r>
          </a:p>
          <a:p>
            <a:r>
              <a:rPr lang="en-US" sz="5000" dirty="0">
                <a:solidFill>
                  <a:schemeClr val="accent1">
                    <a:lumMod val="50000"/>
                  </a:schemeClr>
                </a:solidFill>
              </a:rPr>
              <a:t>Better endurance</a:t>
            </a:r>
          </a:p>
          <a:p>
            <a:r>
              <a:rPr lang="en-US" sz="5000" dirty="0">
                <a:solidFill>
                  <a:schemeClr val="accent1">
                    <a:lumMod val="50000"/>
                  </a:schemeClr>
                </a:solidFill>
              </a:rPr>
              <a:t>And a more positive experience that lends itself to continuing</a:t>
            </a:r>
          </a:p>
          <a:p>
            <a:pPr lvl="1"/>
            <a:r>
              <a:rPr lang="en-US" sz="4100" dirty="0">
                <a:solidFill>
                  <a:schemeClr val="accent1">
                    <a:lumMod val="50000"/>
                  </a:schemeClr>
                </a:solidFill>
              </a:rPr>
              <a:t>PIOMI vs NNS only (</a:t>
            </a:r>
            <a:r>
              <a:rPr lang="en-US" sz="4100" dirty="0" err="1">
                <a:solidFill>
                  <a:schemeClr val="accent1">
                    <a:lumMod val="50000"/>
                  </a:schemeClr>
                </a:solidFill>
              </a:rPr>
              <a:t>Linlin</a:t>
            </a:r>
            <a:r>
              <a:rPr lang="en-US" sz="4100" dirty="0">
                <a:solidFill>
                  <a:schemeClr val="accent1">
                    <a:lumMod val="50000"/>
                  </a:schemeClr>
                </a:solidFill>
              </a:rPr>
              <a:t>, et al, 2016, 2016)</a:t>
            </a:r>
          </a:p>
        </p:txBody>
      </p:sp>
      <p:pic>
        <p:nvPicPr>
          <p:cNvPr id="9" name="Picture 8" descr="A picture containing indoor, sitting, counter, front&#10;&#10;Description automatically generated">
            <a:extLst>
              <a:ext uri="{FF2B5EF4-FFF2-40B4-BE49-F238E27FC236}">
                <a16:creationId xmlns:a16="http://schemas.microsoft.com/office/drawing/2014/main" id="{370E5F2E-19B1-4233-94E4-0B8EECDECAF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26564" y="365125"/>
            <a:ext cx="2895319" cy="1612730"/>
          </a:xfrm>
          <a:prstGeom prst="rect">
            <a:avLst/>
          </a:prstGeom>
        </p:spPr>
      </p:pic>
    </p:spTree>
    <p:extLst>
      <p:ext uri="{BB962C8B-B14F-4D97-AF65-F5344CB8AC3E}">
        <p14:creationId xmlns:p14="http://schemas.microsoft.com/office/powerpoint/2010/main" val="3183401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BEDFB-8862-4565-81AC-AF0A72463BA3}"/>
              </a:ext>
            </a:extLst>
          </p:cNvPr>
          <p:cNvSpPr>
            <a:spLocks noGrp="1"/>
          </p:cNvSpPr>
          <p:nvPr>
            <p:ph type="title"/>
          </p:nvPr>
        </p:nvSpPr>
        <p:spPr>
          <a:xfrm>
            <a:off x="836612" y="339853"/>
            <a:ext cx="7671768" cy="1325563"/>
          </a:xfrm>
          <a:solidFill>
            <a:schemeClr val="bg1"/>
          </a:solidFill>
        </p:spPr>
        <p:txBody>
          <a:bodyPr/>
          <a:lstStyle/>
          <a:p>
            <a:r>
              <a:rPr lang="en-US" dirty="0"/>
              <a:t>Evidence drives your protocol…</a:t>
            </a:r>
          </a:p>
        </p:txBody>
      </p:sp>
      <p:sp>
        <p:nvSpPr>
          <p:cNvPr id="3" name="Text Placeholder 2">
            <a:extLst>
              <a:ext uri="{FF2B5EF4-FFF2-40B4-BE49-F238E27FC236}">
                <a16:creationId xmlns:a16="http://schemas.microsoft.com/office/drawing/2014/main" id="{ACE41C1F-55A0-46E3-94F7-445892326253}"/>
              </a:ext>
            </a:extLst>
          </p:cNvPr>
          <p:cNvSpPr>
            <a:spLocks noGrp="1"/>
          </p:cNvSpPr>
          <p:nvPr>
            <p:ph type="body" idx="1"/>
          </p:nvPr>
        </p:nvSpPr>
        <p:spPr>
          <a:xfrm>
            <a:off x="3246268" y="1691603"/>
            <a:ext cx="2038418" cy="823912"/>
          </a:xfrm>
        </p:spPr>
        <p:txBody>
          <a:bodyPr/>
          <a:lstStyle/>
          <a:p>
            <a:r>
              <a:rPr lang="en-US" u="sng" dirty="0">
                <a:solidFill>
                  <a:schemeClr val="bg1"/>
                </a:solidFill>
              </a:rPr>
              <a:t>Frequency</a:t>
            </a:r>
          </a:p>
        </p:txBody>
      </p:sp>
      <p:sp>
        <p:nvSpPr>
          <p:cNvPr id="4" name="Content Placeholder 3">
            <a:extLst>
              <a:ext uri="{FF2B5EF4-FFF2-40B4-BE49-F238E27FC236}">
                <a16:creationId xmlns:a16="http://schemas.microsoft.com/office/drawing/2014/main" id="{4956716B-973F-4BE0-89C8-A9E659555A7B}"/>
              </a:ext>
            </a:extLst>
          </p:cNvPr>
          <p:cNvSpPr>
            <a:spLocks noGrp="1"/>
          </p:cNvSpPr>
          <p:nvPr>
            <p:ph sz="half" idx="2"/>
          </p:nvPr>
        </p:nvSpPr>
        <p:spPr>
          <a:xfrm>
            <a:off x="836614" y="2602351"/>
            <a:ext cx="2151913" cy="4088380"/>
          </a:xfrm>
          <a:ln>
            <a:solidFill>
              <a:schemeClr val="bg1"/>
            </a:solidFill>
          </a:ln>
        </p:spPr>
        <p:txBody>
          <a:bodyPr>
            <a:normAutofit/>
          </a:bodyPr>
          <a:lstStyle/>
          <a:p>
            <a:r>
              <a:rPr lang="en-US" sz="2400" dirty="0">
                <a:solidFill>
                  <a:schemeClr val="accent1">
                    <a:lumMod val="75000"/>
                  </a:schemeClr>
                </a:solidFill>
              </a:rPr>
              <a:t>Cluster care</a:t>
            </a:r>
          </a:p>
          <a:p>
            <a:r>
              <a:rPr lang="en-US" sz="2400" dirty="0">
                <a:solidFill>
                  <a:schemeClr val="accent1">
                    <a:lumMod val="75000"/>
                  </a:schemeClr>
                </a:solidFill>
              </a:rPr>
              <a:t>15-30 minutes before  a temp/diaper/feed </a:t>
            </a:r>
          </a:p>
          <a:p>
            <a:r>
              <a:rPr lang="en-US" sz="2400" dirty="0">
                <a:solidFill>
                  <a:schemeClr val="accent1">
                    <a:lumMod val="75000"/>
                  </a:schemeClr>
                </a:solidFill>
              </a:rPr>
              <a:t>Brings to quiet alert state optimal for feeding</a:t>
            </a:r>
          </a:p>
        </p:txBody>
      </p:sp>
      <p:sp>
        <p:nvSpPr>
          <p:cNvPr id="5" name="Text Placeholder 4">
            <a:extLst>
              <a:ext uri="{FF2B5EF4-FFF2-40B4-BE49-F238E27FC236}">
                <a16:creationId xmlns:a16="http://schemas.microsoft.com/office/drawing/2014/main" id="{D6376084-B1A2-4CA2-9FEB-8A2BC25EE07D}"/>
              </a:ext>
            </a:extLst>
          </p:cNvPr>
          <p:cNvSpPr>
            <a:spLocks noGrp="1"/>
          </p:cNvSpPr>
          <p:nvPr>
            <p:ph type="body" sz="quarter" idx="3"/>
          </p:nvPr>
        </p:nvSpPr>
        <p:spPr>
          <a:xfrm>
            <a:off x="6096000" y="1721927"/>
            <a:ext cx="2902052" cy="823912"/>
          </a:xfrm>
        </p:spPr>
        <p:txBody>
          <a:bodyPr/>
          <a:lstStyle/>
          <a:p>
            <a:r>
              <a:rPr lang="en-US" u="sng" dirty="0">
                <a:solidFill>
                  <a:schemeClr val="bg1"/>
                </a:solidFill>
              </a:rPr>
              <a:t>Duration</a:t>
            </a:r>
          </a:p>
        </p:txBody>
      </p:sp>
      <p:sp>
        <p:nvSpPr>
          <p:cNvPr id="6" name="Content Placeholder 5">
            <a:extLst>
              <a:ext uri="{FF2B5EF4-FFF2-40B4-BE49-F238E27FC236}">
                <a16:creationId xmlns:a16="http://schemas.microsoft.com/office/drawing/2014/main" id="{341AF3DA-D979-41C8-AEB1-C4B08C5B6CDD}"/>
              </a:ext>
            </a:extLst>
          </p:cNvPr>
          <p:cNvSpPr>
            <a:spLocks noGrp="1"/>
          </p:cNvSpPr>
          <p:nvPr>
            <p:ph sz="quarter" idx="4"/>
          </p:nvPr>
        </p:nvSpPr>
        <p:spPr>
          <a:xfrm>
            <a:off x="6201462" y="2602350"/>
            <a:ext cx="2580853" cy="4164353"/>
          </a:xfrm>
          <a:ln>
            <a:solidFill>
              <a:schemeClr val="bg1"/>
            </a:solidFill>
          </a:ln>
        </p:spPr>
        <p:txBody>
          <a:bodyPr>
            <a:noAutofit/>
          </a:bodyPr>
          <a:lstStyle/>
          <a:p>
            <a:r>
              <a:rPr lang="en-US" sz="2200" dirty="0">
                <a:solidFill>
                  <a:schemeClr val="accent1">
                    <a:lumMod val="75000"/>
                  </a:schemeClr>
                </a:solidFill>
              </a:rPr>
              <a:t>Minimum of 7 days</a:t>
            </a:r>
          </a:p>
          <a:p>
            <a:r>
              <a:rPr lang="en-US" sz="2200" dirty="0">
                <a:solidFill>
                  <a:schemeClr val="accent1">
                    <a:lumMod val="75000"/>
                  </a:schemeClr>
                </a:solidFill>
              </a:rPr>
              <a:t>Studies have done 7, 10, 14, and…</a:t>
            </a:r>
          </a:p>
          <a:p>
            <a:r>
              <a:rPr lang="en-US" sz="2200" dirty="0">
                <a:solidFill>
                  <a:schemeClr val="accent1">
                    <a:lumMod val="75000"/>
                  </a:schemeClr>
                </a:solidFill>
              </a:rPr>
              <a:t>Continued to d/c</a:t>
            </a:r>
          </a:p>
          <a:p>
            <a:r>
              <a:rPr lang="en-US" sz="2200" dirty="0">
                <a:solidFill>
                  <a:schemeClr val="accent1">
                    <a:lumMod val="75000"/>
                  </a:schemeClr>
                </a:solidFill>
              </a:rPr>
              <a:t>Exponential IMPROVEMENT across days of therapy</a:t>
            </a:r>
          </a:p>
          <a:p>
            <a:r>
              <a:rPr lang="en-US" sz="2200" dirty="0">
                <a:solidFill>
                  <a:schemeClr val="accent1">
                    <a:lumMod val="75000"/>
                  </a:schemeClr>
                </a:solidFill>
              </a:rPr>
              <a:t>Others continue at home: Easter Seals Follow-up</a:t>
            </a:r>
          </a:p>
        </p:txBody>
      </p:sp>
      <p:sp>
        <p:nvSpPr>
          <p:cNvPr id="8" name="Content Placeholder 3">
            <a:extLst>
              <a:ext uri="{FF2B5EF4-FFF2-40B4-BE49-F238E27FC236}">
                <a16:creationId xmlns:a16="http://schemas.microsoft.com/office/drawing/2014/main" id="{D54319C1-2DE2-4F11-9ADB-2E9067D61CB4}"/>
              </a:ext>
            </a:extLst>
          </p:cNvPr>
          <p:cNvSpPr txBox="1">
            <a:spLocks/>
          </p:cNvSpPr>
          <p:nvPr/>
        </p:nvSpPr>
        <p:spPr>
          <a:xfrm>
            <a:off x="3304568" y="2602350"/>
            <a:ext cx="2580853" cy="4088381"/>
          </a:xfrm>
          <a:prstGeom prst="rect">
            <a:avLst/>
          </a:prstGeom>
          <a:ln>
            <a:solidFill>
              <a:schemeClr val="bg1"/>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75000"/>
                  </a:schemeClr>
                </a:solidFill>
              </a:rPr>
              <a:t>PRE-Feeding development</a:t>
            </a:r>
          </a:p>
          <a:p>
            <a:r>
              <a:rPr lang="en-US" dirty="0">
                <a:solidFill>
                  <a:schemeClr val="accent1">
                    <a:lumMod val="75000"/>
                  </a:schemeClr>
                </a:solidFill>
              </a:rPr>
              <a:t>WHY EARLY = leverage brain plasticity</a:t>
            </a:r>
          </a:p>
          <a:p>
            <a:r>
              <a:rPr lang="en-US" dirty="0">
                <a:solidFill>
                  <a:srgbClr val="FF0000"/>
                </a:solidFill>
              </a:rPr>
              <a:t>Safe to start at 29-30 weeks 1 x day</a:t>
            </a:r>
          </a:p>
          <a:p>
            <a:r>
              <a:rPr lang="en-US" dirty="0">
                <a:solidFill>
                  <a:srgbClr val="FF0000"/>
                </a:solidFill>
              </a:rPr>
              <a:t>After 31 weeks can increase to 2 x day</a:t>
            </a:r>
          </a:p>
          <a:p>
            <a:r>
              <a:rPr lang="en-US" dirty="0">
                <a:solidFill>
                  <a:schemeClr val="accent1">
                    <a:lumMod val="75000"/>
                  </a:schemeClr>
                </a:solidFill>
              </a:rPr>
              <a:t>Watch tolerance</a:t>
            </a:r>
          </a:p>
          <a:p>
            <a:r>
              <a:rPr lang="en-US" dirty="0">
                <a:solidFill>
                  <a:schemeClr val="accent1">
                    <a:lumMod val="75000"/>
                  </a:schemeClr>
                </a:solidFill>
              </a:rPr>
              <a:t>Monitor cues</a:t>
            </a:r>
          </a:p>
        </p:txBody>
      </p:sp>
      <p:sp>
        <p:nvSpPr>
          <p:cNvPr id="9" name="Text Placeholder 2">
            <a:extLst>
              <a:ext uri="{FF2B5EF4-FFF2-40B4-BE49-F238E27FC236}">
                <a16:creationId xmlns:a16="http://schemas.microsoft.com/office/drawing/2014/main" id="{A2A91D78-E03C-4869-B666-F5EE9F1E9ADA}"/>
              </a:ext>
            </a:extLst>
          </p:cNvPr>
          <p:cNvSpPr txBox="1">
            <a:spLocks/>
          </p:cNvSpPr>
          <p:nvPr/>
        </p:nvSpPr>
        <p:spPr>
          <a:xfrm>
            <a:off x="762081" y="1665416"/>
            <a:ext cx="203841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u="sng" dirty="0">
                <a:solidFill>
                  <a:schemeClr val="bg1"/>
                </a:solidFill>
              </a:rPr>
              <a:t>Timing</a:t>
            </a:r>
          </a:p>
        </p:txBody>
      </p:sp>
      <p:pic>
        <p:nvPicPr>
          <p:cNvPr id="7" name="Picture 6">
            <a:extLst>
              <a:ext uri="{FF2B5EF4-FFF2-40B4-BE49-F238E27FC236}">
                <a16:creationId xmlns:a16="http://schemas.microsoft.com/office/drawing/2014/main" id="{80D0F214-9B04-450D-8B0A-42EA4D08650A}"/>
              </a:ext>
            </a:extLst>
          </p:cNvPr>
          <p:cNvPicPr>
            <a:picLocks noChangeAspect="1"/>
          </p:cNvPicPr>
          <p:nvPr/>
        </p:nvPicPr>
        <p:blipFill>
          <a:blip r:embed="rId2"/>
          <a:stretch>
            <a:fillRect/>
          </a:stretch>
        </p:blipFill>
        <p:spPr>
          <a:xfrm>
            <a:off x="8998052" y="866202"/>
            <a:ext cx="3077520" cy="5634773"/>
          </a:xfrm>
          <a:prstGeom prst="rect">
            <a:avLst/>
          </a:prstGeom>
          <a:ln w="57150">
            <a:solidFill>
              <a:schemeClr val="tx1"/>
            </a:solidFill>
          </a:ln>
        </p:spPr>
      </p:pic>
    </p:spTree>
    <p:extLst>
      <p:ext uri="{BB962C8B-B14F-4D97-AF65-F5344CB8AC3E}">
        <p14:creationId xmlns:p14="http://schemas.microsoft.com/office/powerpoint/2010/main" val="423900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Rectangle 7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E884639-60F5-41E4-8FA5-EB6C18EA0ACA}"/>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Objectives:</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15E0E058-F267-4AA8-BDEF-CD7E0D7DE7AE}"/>
              </a:ext>
            </a:extLst>
          </p:cNvPr>
          <p:cNvSpPr>
            <a:spLocks noGrp="1"/>
          </p:cNvSpPr>
          <p:nvPr>
            <p:ph idx="1"/>
          </p:nvPr>
        </p:nvSpPr>
        <p:spPr>
          <a:xfrm>
            <a:off x="1424904" y="2494450"/>
            <a:ext cx="6414403" cy="4162828"/>
          </a:xfrm>
        </p:spPr>
        <p:txBody>
          <a:bodyPr>
            <a:normAutofit/>
          </a:bodyPr>
          <a:lstStyle/>
          <a:p>
            <a:endParaRPr lang="en-US" sz="1700" dirty="0"/>
          </a:p>
          <a:p>
            <a:endParaRPr lang="en-US" sz="1700" dirty="0"/>
          </a:p>
        </p:txBody>
      </p:sp>
      <p:pic>
        <p:nvPicPr>
          <p:cNvPr id="5" name="Picture 4" descr="A picture containing car, person, bus, train&#10;&#10;Description automatically generated">
            <a:extLst>
              <a:ext uri="{FF2B5EF4-FFF2-40B4-BE49-F238E27FC236}">
                <a16:creationId xmlns:a16="http://schemas.microsoft.com/office/drawing/2014/main" id="{EE779D02-CB78-4559-928C-2DB35D04432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28" r="7612"/>
          <a:stretch/>
        </p:blipFill>
        <p:spPr>
          <a:xfrm rot="20597356">
            <a:off x="8522850" y="375524"/>
            <a:ext cx="2931444" cy="2175124"/>
          </a:xfrm>
          <a:prstGeom prst="rect">
            <a:avLst/>
          </a:prstGeom>
        </p:spPr>
      </p:pic>
      <p:sp>
        <p:nvSpPr>
          <p:cNvPr id="10" name="TextBox 9">
            <a:extLst>
              <a:ext uri="{FF2B5EF4-FFF2-40B4-BE49-F238E27FC236}">
                <a16:creationId xmlns:a16="http://schemas.microsoft.com/office/drawing/2014/main" id="{24FF88D8-A353-4D87-B72A-6406803068C1}"/>
              </a:ext>
            </a:extLst>
          </p:cNvPr>
          <p:cNvSpPr txBox="1"/>
          <p:nvPr/>
        </p:nvSpPr>
        <p:spPr>
          <a:xfrm>
            <a:off x="1222645" y="2289876"/>
            <a:ext cx="8903462" cy="4524315"/>
          </a:xfrm>
          <a:prstGeom prst="rect">
            <a:avLst/>
          </a:prstGeom>
          <a:noFill/>
        </p:spPr>
        <p:txBody>
          <a:bodyPr wrap="square" rtlCol="0">
            <a:spAutoFit/>
          </a:bodyPr>
          <a:lstStyle/>
          <a:p>
            <a:pPr marL="342900" indent="-342900">
              <a:buFont typeface="+mj-lt"/>
              <a:buAutoNum type="arabicPeriod"/>
            </a:pPr>
            <a:r>
              <a:rPr lang="en-US" sz="2800" dirty="0"/>
              <a:t>Discuss the background of oral motor therapy for</a:t>
            </a:r>
          </a:p>
          <a:p>
            <a:r>
              <a:rPr lang="en-US" sz="2800" dirty="0"/>
              <a:t>    	preterm infants in the NICU.</a:t>
            </a:r>
          </a:p>
          <a:p>
            <a:r>
              <a:rPr lang="en-US" sz="2800" dirty="0"/>
              <a:t>2. Discuss the evidence on PIOMI outcomes.</a:t>
            </a:r>
          </a:p>
          <a:p>
            <a:r>
              <a:rPr lang="en-US" sz="2800" dirty="0"/>
              <a:t>3. List the positive feeding outcomes after PIOMI.</a:t>
            </a:r>
          </a:p>
          <a:p>
            <a:r>
              <a:rPr lang="en-US" sz="2800" dirty="0"/>
              <a:t>4. Demonstrate how to apply PIOMI to the preterm infant.</a:t>
            </a:r>
          </a:p>
          <a:p>
            <a:r>
              <a:rPr lang="en-US" sz="2800" dirty="0"/>
              <a:t>5. Discuss development of unit protocols to implement     	PIOMI in the NICU.</a:t>
            </a:r>
          </a:p>
          <a:p>
            <a:r>
              <a:rPr lang="en-US" sz="2800" dirty="0"/>
              <a:t>6. Discuss future research opportunities/needs for PIOMI.</a:t>
            </a:r>
          </a:p>
          <a:p>
            <a:r>
              <a:rPr lang="en-US" sz="2800" dirty="0"/>
              <a:t>7. Evaluate the training session.</a:t>
            </a:r>
          </a:p>
          <a:p>
            <a:endParaRPr lang="en-US" dirty="0"/>
          </a:p>
          <a:p>
            <a:endParaRPr lang="en-US" dirty="0"/>
          </a:p>
        </p:txBody>
      </p:sp>
    </p:spTree>
    <p:extLst>
      <p:ext uri="{BB962C8B-B14F-4D97-AF65-F5344CB8AC3E}">
        <p14:creationId xmlns:p14="http://schemas.microsoft.com/office/powerpoint/2010/main" val="204073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8735-1918-4EA7-B48A-7BFCF683E39D}"/>
              </a:ext>
            </a:extLst>
          </p:cNvPr>
          <p:cNvSpPr>
            <a:spLocks noGrp="1"/>
          </p:cNvSpPr>
          <p:nvPr>
            <p:ph type="title"/>
          </p:nvPr>
        </p:nvSpPr>
        <p:spPr>
          <a:xfrm>
            <a:off x="994317" y="376276"/>
            <a:ext cx="8696093" cy="1325563"/>
          </a:xfrm>
          <a:solidFill>
            <a:schemeClr val="bg1"/>
          </a:solidFill>
        </p:spPr>
        <p:txBody>
          <a:bodyPr>
            <a:normAutofit/>
          </a:bodyPr>
          <a:lstStyle/>
          <a:p>
            <a:r>
              <a:rPr lang="en-US" dirty="0"/>
              <a:t>Providing a PIOMI session…</a:t>
            </a:r>
          </a:p>
        </p:txBody>
      </p:sp>
      <p:sp>
        <p:nvSpPr>
          <p:cNvPr id="3" name="Content Placeholder 2">
            <a:extLst>
              <a:ext uri="{FF2B5EF4-FFF2-40B4-BE49-F238E27FC236}">
                <a16:creationId xmlns:a16="http://schemas.microsoft.com/office/drawing/2014/main" id="{0DFCDE2E-B8DD-4AE4-B73E-5C28ACACA0E1}"/>
              </a:ext>
            </a:extLst>
          </p:cNvPr>
          <p:cNvSpPr>
            <a:spLocks noGrp="1"/>
          </p:cNvSpPr>
          <p:nvPr>
            <p:ph idx="1"/>
          </p:nvPr>
        </p:nvSpPr>
        <p:spPr>
          <a:xfrm>
            <a:off x="838200" y="1825625"/>
            <a:ext cx="8952571" cy="4837822"/>
          </a:xfrm>
        </p:spPr>
        <p:txBody>
          <a:bodyPr>
            <a:normAutofit fontScale="85000" lnSpcReduction="10000"/>
          </a:bodyPr>
          <a:lstStyle/>
          <a:p>
            <a:r>
              <a:rPr lang="en-US" dirty="0">
                <a:solidFill>
                  <a:schemeClr val="accent1">
                    <a:lumMod val="75000"/>
                  </a:schemeClr>
                </a:solidFill>
              </a:rPr>
              <a:t>Consult with bedside RN on physiological stability before therapy</a:t>
            </a:r>
          </a:p>
          <a:p>
            <a:r>
              <a:rPr lang="en-US" dirty="0">
                <a:solidFill>
                  <a:schemeClr val="accent1">
                    <a:lumMod val="75000"/>
                  </a:schemeClr>
                </a:solidFill>
              </a:rPr>
              <a:t>Keep infant on continuous monitoring during therapy</a:t>
            </a:r>
          </a:p>
          <a:p>
            <a:r>
              <a:rPr lang="en-US" dirty="0">
                <a:solidFill>
                  <a:schemeClr val="accent1">
                    <a:lumMod val="75000"/>
                  </a:schemeClr>
                </a:solidFill>
              </a:rPr>
              <a:t>Plan for 15-30 minutes before a care/(tube)feeding time</a:t>
            </a:r>
          </a:p>
          <a:p>
            <a:r>
              <a:rPr lang="en-US" dirty="0">
                <a:solidFill>
                  <a:schemeClr val="accent1">
                    <a:lumMod val="75000"/>
                  </a:schemeClr>
                </a:solidFill>
              </a:rPr>
              <a:t>Wash hands</a:t>
            </a:r>
          </a:p>
          <a:p>
            <a:r>
              <a:rPr lang="en-US" dirty="0">
                <a:solidFill>
                  <a:schemeClr val="accent1">
                    <a:lumMod val="75000"/>
                  </a:schemeClr>
                </a:solidFill>
              </a:rPr>
              <a:t>Don gloves (if required at your agency) </a:t>
            </a:r>
          </a:p>
          <a:p>
            <a:r>
              <a:rPr lang="en-US" dirty="0">
                <a:solidFill>
                  <a:schemeClr val="accent1">
                    <a:lumMod val="75000"/>
                  </a:schemeClr>
                </a:solidFill>
              </a:rPr>
              <a:t>Position properly (midline, slightly flexed, slight chin tuck)</a:t>
            </a:r>
          </a:p>
          <a:p>
            <a:r>
              <a:rPr lang="en-US" dirty="0">
                <a:solidFill>
                  <a:schemeClr val="accent1">
                    <a:lumMod val="75000"/>
                  </a:schemeClr>
                </a:solidFill>
              </a:rPr>
              <a:t>Provide PIOMI for 5 mins (3 mins of stroking steps followed by 2 mins of NNS)</a:t>
            </a:r>
          </a:p>
          <a:p>
            <a:r>
              <a:rPr lang="en-US" dirty="0">
                <a:solidFill>
                  <a:schemeClr val="accent1">
                    <a:lumMod val="75000"/>
                  </a:schemeClr>
                </a:solidFill>
              </a:rPr>
              <a:t>Stop therapy if any cues of intolerance (behavioral cues OR on the monitor – HR drop, apnea, desaturation) and notify bedside RN</a:t>
            </a:r>
          </a:p>
          <a:p>
            <a:r>
              <a:rPr lang="en-US" dirty="0">
                <a:solidFill>
                  <a:schemeClr val="accent1">
                    <a:lumMod val="75000"/>
                  </a:schemeClr>
                </a:solidFill>
              </a:rPr>
              <a:t>Notify bedside RN when completed</a:t>
            </a:r>
          </a:p>
          <a:p>
            <a:r>
              <a:rPr lang="en-US" dirty="0">
                <a:solidFill>
                  <a:schemeClr val="accent1">
                    <a:lumMod val="75000"/>
                  </a:schemeClr>
                </a:solidFill>
              </a:rPr>
              <a:t>Collaborate with RN on documentation (separate EPIC tab is ideal)</a:t>
            </a:r>
          </a:p>
          <a:p>
            <a:endParaRPr lang="en-US" dirty="0"/>
          </a:p>
        </p:txBody>
      </p:sp>
      <p:pic>
        <p:nvPicPr>
          <p:cNvPr id="4" name="Picture 3">
            <a:extLst>
              <a:ext uri="{FF2B5EF4-FFF2-40B4-BE49-F238E27FC236}">
                <a16:creationId xmlns:a16="http://schemas.microsoft.com/office/drawing/2014/main" id="{7FBE2360-F95B-4B6F-B291-9F150E7EC1C5}"/>
              </a:ext>
            </a:extLst>
          </p:cNvPr>
          <p:cNvPicPr>
            <a:picLocks noChangeAspect="1"/>
          </p:cNvPicPr>
          <p:nvPr/>
        </p:nvPicPr>
        <p:blipFill>
          <a:blip r:embed="rId2"/>
          <a:stretch>
            <a:fillRect/>
          </a:stretch>
        </p:blipFill>
        <p:spPr>
          <a:xfrm>
            <a:off x="9469614" y="2413464"/>
            <a:ext cx="2430945" cy="2604584"/>
          </a:xfrm>
          <a:prstGeom prst="rect">
            <a:avLst/>
          </a:prstGeom>
          <a:ln w="57150">
            <a:solidFill>
              <a:schemeClr val="tx1"/>
            </a:solidFill>
          </a:ln>
        </p:spPr>
      </p:pic>
    </p:spTree>
    <p:extLst>
      <p:ext uri="{BB962C8B-B14F-4D97-AF65-F5344CB8AC3E}">
        <p14:creationId xmlns:p14="http://schemas.microsoft.com/office/powerpoint/2010/main" val="2346041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D8735-1918-4EA7-B48A-7BFCF683E39D}"/>
              </a:ext>
            </a:extLst>
          </p:cNvPr>
          <p:cNvSpPr>
            <a:spLocks noGrp="1"/>
          </p:cNvSpPr>
          <p:nvPr>
            <p:ph type="title"/>
          </p:nvPr>
        </p:nvSpPr>
        <p:spPr>
          <a:xfrm>
            <a:off x="838200" y="365125"/>
            <a:ext cx="6588512" cy="1325563"/>
          </a:xfrm>
          <a:solidFill>
            <a:schemeClr val="bg1"/>
          </a:solidFill>
        </p:spPr>
        <p:txBody>
          <a:bodyPr/>
          <a:lstStyle/>
          <a:p>
            <a:r>
              <a:rPr lang="en-US" dirty="0"/>
              <a:t>Documentation for PIOMI </a:t>
            </a:r>
          </a:p>
        </p:txBody>
      </p:sp>
      <p:sp>
        <p:nvSpPr>
          <p:cNvPr id="3" name="Content Placeholder 2">
            <a:extLst>
              <a:ext uri="{FF2B5EF4-FFF2-40B4-BE49-F238E27FC236}">
                <a16:creationId xmlns:a16="http://schemas.microsoft.com/office/drawing/2014/main" id="{0DFCDE2E-B8DD-4AE4-B73E-5C28ACACA0E1}"/>
              </a:ext>
            </a:extLst>
          </p:cNvPr>
          <p:cNvSpPr>
            <a:spLocks noGrp="1"/>
          </p:cNvSpPr>
          <p:nvPr>
            <p:ph idx="1"/>
          </p:nvPr>
        </p:nvSpPr>
        <p:spPr>
          <a:xfrm>
            <a:off x="838200" y="1825625"/>
            <a:ext cx="8952571" cy="4837822"/>
          </a:xfrm>
        </p:spPr>
        <p:txBody>
          <a:bodyPr>
            <a:normAutofit/>
          </a:bodyPr>
          <a:lstStyle/>
          <a:p>
            <a:r>
              <a:rPr lang="en-US" dirty="0"/>
              <a:t>Quality Improvement/Data Collection</a:t>
            </a:r>
          </a:p>
          <a:p>
            <a:pPr marL="0" indent="0">
              <a:buNone/>
            </a:pPr>
            <a:r>
              <a:rPr lang="en-US" dirty="0"/>
              <a:t>  Variables needed for future study of effects:</a:t>
            </a:r>
          </a:p>
          <a:p>
            <a:r>
              <a:rPr lang="en-US" sz="1800" dirty="0"/>
              <a:t>PMA at start of PIOMI</a:t>
            </a:r>
          </a:p>
          <a:p>
            <a:r>
              <a:rPr lang="en-US" sz="1800" dirty="0"/>
              <a:t>PMA at end of PIOMI</a:t>
            </a:r>
          </a:p>
          <a:p>
            <a:r>
              <a:rPr lang="en-US" sz="1800" dirty="0"/>
              <a:t>PMA at start of first oral feeding</a:t>
            </a:r>
          </a:p>
          <a:p>
            <a:r>
              <a:rPr lang="en-US" sz="1800" dirty="0"/>
              <a:t>PMA at time of full oral feeding</a:t>
            </a:r>
          </a:p>
          <a:p>
            <a:r>
              <a:rPr lang="en-US" sz="1800" dirty="0"/>
              <a:t>Who did the feeding?</a:t>
            </a:r>
          </a:p>
          <a:p>
            <a:r>
              <a:rPr lang="en-US" sz="1800" dirty="0"/>
              <a:t>What was fed? Formula or breastmilk</a:t>
            </a:r>
          </a:p>
          <a:p>
            <a:r>
              <a:rPr lang="en-US" sz="1800" dirty="0"/>
              <a:t>How was it fed? Bottle, breast, spoon…</a:t>
            </a:r>
          </a:p>
          <a:p>
            <a:endParaRPr lang="en-US" dirty="0"/>
          </a:p>
        </p:txBody>
      </p:sp>
      <p:pic>
        <p:nvPicPr>
          <p:cNvPr id="5" name="Picture 4">
            <a:extLst>
              <a:ext uri="{FF2B5EF4-FFF2-40B4-BE49-F238E27FC236}">
                <a16:creationId xmlns:a16="http://schemas.microsoft.com/office/drawing/2014/main" id="{E540C35B-1D76-4DCF-BE95-3F71A3360BFC}"/>
              </a:ext>
            </a:extLst>
          </p:cNvPr>
          <p:cNvPicPr>
            <a:picLocks noChangeAspect="1"/>
          </p:cNvPicPr>
          <p:nvPr/>
        </p:nvPicPr>
        <p:blipFill>
          <a:blip r:embed="rId2"/>
          <a:stretch>
            <a:fillRect/>
          </a:stretch>
        </p:blipFill>
        <p:spPr>
          <a:xfrm>
            <a:off x="4802329" y="3109346"/>
            <a:ext cx="2787639" cy="1492372"/>
          </a:xfrm>
          <a:prstGeom prst="rect">
            <a:avLst/>
          </a:prstGeom>
          <a:ln w="57150">
            <a:solidFill>
              <a:schemeClr val="tx1"/>
            </a:solidFill>
          </a:ln>
        </p:spPr>
      </p:pic>
      <p:pic>
        <p:nvPicPr>
          <p:cNvPr id="6" name="Picture 5">
            <a:extLst>
              <a:ext uri="{FF2B5EF4-FFF2-40B4-BE49-F238E27FC236}">
                <a16:creationId xmlns:a16="http://schemas.microsoft.com/office/drawing/2014/main" id="{A7983E88-EA55-4803-B4AA-5B3071375405}"/>
              </a:ext>
            </a:extLst>
          </p:cNvPr>
          <p:cNvPicPr>
            <a:picLocks noChangeAspect="1"/>
          </p:cNvPicPr>
          <p:nvPr/>
        </p:nvPicPr>
        <p:blipFill>
          <a:blip r:embed="rId3"/>
          <a:stretch>
            <a:fillRect/>
          </a:stretch>
        </p:blipFill>
        <p:spPr>
          <a:xfrm>
            <a:off x="7984273" y="554476"/>
            <a:ext cx="3958518" cy="5749047"/>
          </a:xfrm>
          <a:prstGeom prst="rect">
            <a:avLst/>
          </a:prstGeom>
          <a:ln w="57150">
            <a:solidFill>
              <a:schemeClr val="tx1"/>
            </a:solidFill>
          </a:ln>
        </p:spPr>
      </p:pic>
    </p:spTree>
    <p:extLst>
      <p:ext uri="{BB962C8B-B14F-4D97-AF65-F5344CB8AC3E}">
        <p14:creationId xmlns:p14="http://schemas.microsoft.com/office/powerpoint/2010/main" val="1649651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CF916-14A6-4FF3-BCB0-D78FCCC71AD4}"/>
              </a:ext>
            </a:extLst>
          </p:cNvPr>
          <p:cNvSpPr>
            <a:spLocks noGrp="1"/>
          </p:cNvSpPr>
          <p:nvPr>
            <p:ph type="title"/>
          </p:nvPr>
        </p:nvSpPr>
        <p:spPr>
          <a:xfrm>
            <a:off x="6699738" y="365125"/>
            <a:ext cx="4862146" cy="1498844"/>
          </a:xfrm>
        </p:spPr>
        <p:txBody>
          <a:bodyPr vert="horz" lIns="91440" tIns="45720" rIns="91440" bIns="45720" rtlCol="0" anchor="ctr">
            <a:normAutofit fontScale="90000"/>
          </a:bodyPr>
          <a:lstStyle/>
          <a:p>
            <a:br>
              <a:rPr lang="en-US" sz="1400" dirty="0"/>
            </a:br>
            <a:br>
              <a:rPr lang="en-US" sz="1400" dirty="0"/>
            </a:br>
            <a:r>
              <a:rPr lang="en-US" sz="1400" dirty="0"/>
              <a:t>     </a:t>
            </a:r>
            <a:r>
              <a:rPr lang="en-US" sz="3600" dirty="0"/>
              <a:t>PIOMI Training:</a:t>
            </a:r>
            <a:br>
              <a:rPr lang="en-US" sz="3600" dirty="0"/>
            </a:br>
            <a:br>
              <a:rPr lang="en-US" sz="3600" dirty="0"/>
            </a:br>
            <a:br>
              <a:rPr lang="en-US" sz="1400" dirty="0"/>
            </a:br>
            <a:endParaRPr lang="en-US" sz="1400" dirty="0"/>
          </a:p>
        </p:txBody>
      </p:sp>
      <p:pic>
        <p:nvPicPr>
          <p:cNvPr id="8" name="Picture 7">
            <a:extLst>
              <a:ext uri="{FF2B5EF4-FFF2-40B4-BE49-F238E27FC236}">
                <a16:creationId xmlns:a16="http://schemas.microsoft.com/office/drawing/2014/main" id="{DC808F46-6DDB-42F6-BF82-23B47D0B8AAA}"/>
              </a:ext>
            </a:extLst>
          </p:cNvPr>
          <p:cNvPicPr>
            <a:picLocks noChangeAspect="1"/>
          </p:cNvPicPr>
          <p:nvPr/>
        </p:nvPicPr>
        <p:blipFill>
          <a:blip r:embed="rId4"/>
          <a:stretch>
            <a:fillRect/>
          </a:stretch>
        </p:blipFill>
        <p:spPr>
          <a:xfrm>
            <a:off x="284609" y="656712"/>
            <a:ext cx="2898208" cy="2067952"/>
          </a:xfrm>
          <a:prstGeom prst="rect">
            <a:avLst/>
          </a:prstGeom>
        </p:spPr>
      </p:pic>
      <p:pic>
        <p:nvPicPr>
          <p:cNvPr id="6" name="Picture 2" descr="Image result for preterm infant oral stimulation">
            <a:extLst>
              <a:ext uri="{FF2B5EF4-FFF2-40B4-BE49-F238E27FC236}">
                <a16:creationId xmlns:a16="http://schemas.microsoft.com/office/drawing/2014/main" id="{C284E19C-3BE9-427D-B4B2-39F21E2170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92173" y="669578"/>
            <a:ext cx="2898208" cy="2067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arent and Piomi set1">
            <a:hlinkClick r:id="" action="ppaction://media"/>
            <a:extLst>
              <a:ext uri="{FF2B5EF4-FFF2-40B4-BE49-F238E27FC236}">
                <a16:creationId xmlns:a16="http://schemas.microsoft.com/office/drawing/2014/main" id="{F551C939-A864-4091-BC0A-BB96700ED6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0450" y="3171663"/>
            <a:ext cx="5112135" cy="2875574"/>
          </a:xfrm>
          <a:prstGeom prst="rect">
            <a:avLst/>
          </a:prstGeom>
        </p:spPr>
      </p:pic>
      <p:pic>
        <p:nvPicPr>
          <p:cNvPr id="13" name="Picture 12">
            <a:extLst>
              <a:ext uri="{FF2B5EF4-FFF2-40B4-BE49-F238E27FC236}">
                <a16:creationId xmlns:a16="http://schemas.microsoft.com/office/drawing/2014/main" id="{54929EF6-FE8A-443C-8766-910AB5DB2E06}"/>
              </a:ext>
            </a:extLst>
          </p:cNvPr>
          <p:cNvPicPr>
            <a:picLocks noChangeAspect="1"/>
          </p:cNvPicPr>
          <p:nvPr/>
        </p:nvPicPr>
        <p:blipFill>
          <a:blip r:embed="rId7"/>
          <a:stretch>
            <a:fillRect/>
          </a:stretch>
        </p:blipFill>
        <p:spPr>
          <a:xfrm>
            <a:off x="10281424" y="4721493"/>
            <a:ext cx="1589817" cy="1771383"/>
          </a:xfrm>
          <a:prstGeom prst="rect">
            <a:avLst/>
          </a:prstGeom>
        </p:spPr>
      </p:pic>
      <p:sp>
        <p:nvSpPr>
          <p:cNvPr id="18" name="TextBox 17">
            <a:extLst>
              <a:ext uri="{FF2B5EF4-FFF2-40B4-BE49-F238E27FC236}">
                <a16:creationId xmlns:a16="http://schemas.microsoft.com/office/drawing/2014/main" id="{0EF58EFB-C087-428E-8846-D7DACD308BEE}"/>
              </a:ext>
            </a:extLst>
          </p:cNvPr>
          <p:cNvSpPr txBox="1"/>
          <p:nvPr/>
        </p:nvSpPr>
        <p:spPr>
          <a:xfrm>
            <a:off x="6699738" y="1360579"/>
            <a:ext cx="4862146" cy="4136842"/>
          </a:xfrm>
          <a:prstGeom prst="rect">
            <a:avLst/>
          </a:prstGeom>
        </p:spPr>
        <p:txBody>
          <a:bodyPr vert="horz" lIns="91440" tIns="45720" rIns="91440" bIns="45720" rtlCol="0">
            <a:normAutofit fontScale="92500"/>
          </a:bodyPr>
          <a:lstStyle/>
          <a:p>
            <a:pPr marL="285750" indent="-228600" defTabSz="914400">
              <a:lnSpc>
                <a:spcPct val="90000"/>
              </a:lnSpc>
              <a:spcAft>
                <a:spcPts val="600"/>
              </a:spcAft>
              <a:buFont typeface="Arial" panose="020B0604020202020204" pitchFamily="34" charset="0"/>
              <a:buChar char="•"/>
            </a:pPr>
            <a:r>
              <a:rPr lang="en-US" sz="2400" dirty="0"/>
              <a:t>Training Bundle for purchase on PIOMI.com</a:t>
            </a:r>
          </a:p>
          <a:p>
            <a:pPr marL="285750" indent="-228600" defTabSz="914400">
              <a:lnSpc>
                <a:spcPct val="90000"/>
              </a:lnSpc>
              <a:spcAft>
                <a:spcPts val="600"/>
              </a:spcAft>
              <a:buFont typeface="Arial" panose="020B0604020202020204" pitchFamily="34" charset="0"/>
              <a:buChar char="•"/>
            </a:pPr>
            <a:r>
              <a:rPr lang="en-US" sz="2400" dirty="0"/>
              <a:t>12-minute demonstration video with built in guided practice time</a:t>
            </a:r>
          </a:p>
          <a:p>
            <a:pPr marL="285750" indent="-228600" defTabSz="914400">
              <a:lnSpc>
                <a:spcPct val="90000"/>
              </a:lnSpc>
              <a:spcAft>
                <a:spcPts val="600"/>
              </a:spcAft>
              <a:buFont typeface="Arial" panose="020B0604020202020204" pitchFamily="34" charset="0"/>
              <a:buChar char="•"/>
            </a:pPr>
            <a:r>
              <a:rPr lang="en-US" sz="2400" dirty="0"/>
              <a:t>Downloadable &amp; Streaming Capable</a:t>
            </a:r>
          </a:p>
          <a:p>
            <a:pPr marL="285750" indent="-228600" defTabSz="914400">
              <a:lnSpc>
                <a:spcPct val="90000"/>
              </a:lnSpc>
              <a:spcAft>
                <a:spcPts val="600"/>
              </a:spcAft>
              <a:buFont typeface="Arial" panose="020B0604020202020204" pitchFamily="34" charset="0"/>
              <a:buChar char="•"/>
            </a:pPr>
            <a:r>
              <a:rPr lang="en-US" sz="2400" dirty="0"/>
              <a:t>Multiple languages</a:t>
            </a:r>
          </a:p>
          <a:p>
            <a:pPr marL="285750" indent="-228600" defTabSz="914400">
              <a:lnSpc>
                <a:spcPct val="90000"/>
              </a:lnSpc>
              <a:spcAft>
                <a:spcPts val="600"/>
              </a:spcAft>
              <a:buFont typeface="Arial" panose="020B0604020202020204" pitchFamily="34" charset="0"/>
              <a:buChar char="•"/>
            </a:pPr>
            <a:r>
              <a:rPr lang="en-US" sz="2400" dirty="0"/>
              <a:t>Special Parent Version of Tool</a:t>
            </a:r>
          </a:p>
          <a:p>
            <a:pPr marL="57150" defTabSz="914400">
              <a:lnSpc>
                <a:spcPct val="90000"/>
              </a:lnSpc>
              <a:spcAft>
                <a:spcPts val="600"/>
              </a:spcAft>
            </a:pPr>
            <a:r>
              <a:rPr lang="en-US" sz="2400" dirty="0"/>
              <a:t>                          also</a:t>
            </a:r>
          </a:p>
          <a:p>
            <a:pPr marL="285750" indent="-228600" defTabSz="914400">
              <a:lnSpc>
                <a:spcPct val="90000"/>
              </a:lnSpc>
              <a:spcAft>
                <a:spcPts val="600"/>
              </a:spcAft>
              <a:buFont typeface="Arial" panose="020B0604020202020204" pitchFamily="34" charset="0"/>
              <a:buChar char="•"/>
            </a:pPr>
            <a:r>
              <a:rPr lang="en-US" sz="2400" dirty="0"/>
              <a:t>On-Site Competency-Based Training Options</a:t>
            </a:r>
          </a:p>
          <a:p>
            <a:pPr marL="285750" indent="-228600" defTabSz="914400">
              <a:lnSpc>
                <a:spcPct val="90000"/>
              </a:lnSpc>
              <a:spcAft>
                <a:spcPts val="600"/>
              </a:spcAft>
              <a:buFont typeface="Arial" panose="020B0604020202020204" pitchFamily="34" charset="0"/>
              <a:buChar char="•"/>
            </a:pPr>
            <a:r>
              <a:rPr lang="en-US" sz="2400" dirty="0"/>
              <a:t>Virtual Webinar Training</a:t>
            </a:r>
          </a:p>
        </p:txBody>
      </p:sp>
      <p:sp>
        <p:nvSpPr>
          <p:cNvPr id="11" name="TextBox 10">
            <a:extLst>
              <a:ext uri="{FF2B5EF4-FFF2-40B4-BE49-F238E27FC236}">
                <a16:creationId xmlns:a16="http://schemas.microsoft.com/office/drawing/2014/main" id="{3E9301A6-D852-491E-A0E3-56C02C4C07E2}"/>
              </a:ext>
            </a:extLst>
          </p:cNvPr>
          <p:cNvSpPr txBox="1"/>
          <p:nvPr/>
        </p:nvSpPr>
        <p:spPr>
          <a:xfrm>
            <a:off x="6628040" y="5900510"/>
            <a:ext cx="2465614" cy="187778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90986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07238E0-4EDA-4B64-A899-0BAFB6A7BE38}"/>
              </a:ext>
            </a:extLst>
          </p:cNvPr>
          <p:cNvGraphicFramePr>
            <a:graphicFrameLocks noChangeAspect="1"/>
          </p:cNvGraphicFramePr>
          <p:nvPr>
            <p:extLst>
              <p:ext uri="{D42A27DB-BD31-4B8C-83A1-F6EECF244321}">
                <p14:modId xmlns:p14="http://schemas.microsoft.com/office/powerpoint/2010/main" val="80163097"/>
              </p:ext>
            </p:extLst>
          </p:nvPr>
        </p:nvGraphicFramePr>
        <p:xfrm>
          <a:off x="282861" y="230179"/>
          <a:ext cx="4906083" cy="6349815"/>
        </p:xfrm>
        <a:graphic>
          <a:graphicData uri="http://schemas.openxmlformats.org/presentationml/2006/ole">
            <mc:AlternateContent xmlns:mc="http://schemas.openxmlformats.org/markup-compatibility/2006">
              <mc:Choice xmlns:v="urn:schemas-microsoft-com:vml" Requires="v">
                <p:oleObj name="Acrobat Document" r:id="rId2" imgW="5829257" imgH="7543800" progId="AcroExch.Document.DC">
                  <p:embed/>
                </p:oleObj>
              </mc:Choice>
              <mc:Fallback>
                <p:oleObj name="Acrobat Document" r:id="rId2" imgW="5829257" imgH="7543800" progId="AcroExch.Document.DC">
                  <p:embed/>
                  <p:pic>
                    <p:nvPicPr>
                      <p:cNvPr id="0" name=""/>
                      <p:cNvPicPr/>
                      <p:nvPr/>
                    </p:nvPicPr>
                    <p:blipFill>
                      <a:blip r:embed="rId3"/>
                      <a:stretch>
                        <a:fillRect/>
                      </a:stretch>
                    </p:blipFill>
                    <p:spPr>
                      <a:xfrm>
                        <a:off x="282861" y="230179"/>
                        <a:ext cx="4906083" cy="6349815"/>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11CA48B6-B593-423B-B7BB-D89CCD53A213}"/>
              </a:ext>
            </a:extLst>
          </p:cNvPr>
          <p:cNvSpPr>
            <a:spLocks noGrp="1"/>
          </p:cNvSpPr>
          <p:nvPr>
            <p:ph type="body" sz="quarter" idx="3"/>
          </p:nvPr>
        </p:nvSpPr>
        <p:spPr/>
        <p:txBody>
          <a:bodyPr/>
          <a:lstStyle/>
          <a:p>
            <a:r>
              <a:rPr lang="en-US" dirty="0">
                <a:solidFill>
                  <a:schemeClr val="accent1">
                    <a:lumMod val="75000"/>
                  </a:schemeClr>
                </a:solidFill>
              </a:rPr>
              <a:t>PIOMI Tool for Professionals</a:t>
            </a:r>
          </a:p>
        </p:txBody>
      </p:sp>
      <p:sp>
        <p:nvSpPr>
          <p:cNvPr id="8" name="Content Placeholder 7">
            <a:extLst>
              <a:ext uri="{FF2B5EF4-FFF2-40B4-BE49-F238E27FC236}">
                <a16:creationId xmlns:a16="http://schemas.microsoft.com/office/drawing/2014/main" id="{FBBF1C22-13B9-425A-BFDE-CAB2A2E7BFA1}"/>
              </a:ext>
            </a:extLst>
          </p:cNvPr>
          <p:cNvSpPr>
            <a:spLocks noGrp="1"/>
          </p:cNvSpPr>
          <p:nvPr>
            <p:ph sz="quarter" idx="4"/>
          </p:nvPr>
        </p:nvSpPr>
        <p:spPr>
          <a:noFill/>
        </p:spPr>
        <p:txBody>
          <a:bodyPr/>
          <a:lstStyle/>
          <a:p>
            <a:pPr marL="0" indent="0">
              <a:buNone/>
            </a:pPr>
            <a:r>
              <a:rPr lang="en-US" dirty="0">
                <a:solidFill>
                  <a:schemeClr val="accent1">
                    <a:lumMod val="75000"/>
                  </a:schemeClr>
                </a:solidFill>
              </a:rPr>
              <a:t>Includes:</a:t>
            </a:r>
          </a:p>
          <a:p>
            <a:r>
              <a:rPr lang="en-US" dirty="0">
                <a:solidFill>
                  <a:schemeClr val="accent1">
                    <a:lumMod val="75000"/>
                  </a:schemeClr>
                </a:solidFill>
              </a:rPr>
              <a:t>Detailed description of the </a:t>
            </a:r>
            <a:r>
              <a:rPr lang="en-US">
                <a:solidFill>
                  <a:schemeClr val="accent1">
                    <a:lumMod val="75000"/>
                  </a:schemeClr>
                </a:solidFill>
              </a:rPr>
              <a:t>technique for </a:t>
            </a:r>
            <a:r>
              <a:rPr lang="en-US" dirty="0">
                <a:solidFill>
                  <a:schemeClr val="accent1">
                    <a:lumMod val="75000"/>
                  </a:schemeClr>
                </a:solidFill>
              </a:rPr>
              <a:t>each step</a:t>
            </a:r>
          </a:p>
          <a:p>
            <a:r>
              <a:rPr lang="en-US" dirty="0">
                <a:solidFill>
                  <a:schemeClr val="accent1">
                    <a:lumMod val="75000"/>
                  </a:schemeClr>
                </a:solidFill>
              </a:rPr>
              <a:t>The purpose of each step</a:t>
            </a:r>
          </a:p>
          <a:p>
            <a:r>
              <a:rPr lang="en-US" dirty="0">
                <a:solidFill>
                  <a:schemeClr val="accent1">
                    <a:lumMod val="75000"/>
                  </a:schemeClr>
                </a:solidFill>
              </a:rPr>
              <a:t>The frequency of each step</a:t>
            </a:r>
          </a:p>
          <a:p>
            <a:r>
              <a:rPr lang="en-US" dirty="0">
                <a:solidFill>
                  <a:schemeClr val="accent1">
                    <a:lumMod val="75000"/>
                  </a:schemeClr>
                </a:solidFill>
              </a:rPr>
              <a:t>The time each step should take</a:t>
            </a:r>
          </a:p>
        </p:txBody>
      </p:sp>
    </p:spTree>
    <p:extLst>
      <p:ext uri="{BB962C8B-B14F-4D97-AF65-F5344CB8AC3E}">
        <p14:creationId xmlns:p14="http://schemas.microsoft.com/office/powerpoint/2010/main" val="440884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E0AD0-BA86-4161-9069-0A45DBA93F0F}"/>
              </a:ext>
            </a:extLst>
          </p:cNvPr>
          <p:cNvPicPr>
            <a:picLocks noChangeAspect="1"/>
          </p:cNvPicPr>
          <p:nvPr/>
        </p:nvPicPr>
        <p:blipFill>
          <a:blip r:embed="rId2"/>
          <a:stretch>
            <a:fillRect/>
          </a:stretch>
        </p:blipFill>
        <p:spPr>
          <a:xfrm>
            <a:off x="186958" y="206220"/>
            <a:ext cx="4854342" cy="6286655"/>
          </a:xfrm>
          <a:prstGeom prst="rect">
            <a:avLst/>
          </a:prstGeom>
        </p:spPr>
      </p:pic>
      <p:sp>
        <p:nvSpPr>
          <p:cNvPr id="4" name="Title 3">
            <a:extLst>
              <a:ext uri="{FF2B5EF4-FFF2-40B4-BE49-F238E27FC236}">
                <a16:creationId xmlns:a16="http://schemas.microsoft.com/office/drawing/2014/main" id="{7AD8962B-EC73-4320-A10B-9104FD0E4214}"/>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E4B07B1D-B70D-4637-B923-ECDF0F201A4A}"/>
              </a:ext>
            </a:extLst>
          </p:cNvPr>
          <p:cNvSpPr>
            <a:spLocks noGrp="1"/>
          </p:cNvSpPr>
          <p:nvPr>
            <p:ph type="body" idx="1"/>
          </p:nvPr>
        </p:nvSpPr>
        <p:spPr/>
        <p:txBody>
          <a:bodyPr/>
          <a:lstStyle/>
          <a:p>
            <a:endParaRPr lang="en-US" dirty="0"/>
          </a:p>
        </p:txBody>
      </p:sp>
      <p:sp>
        <p:nvSpPr>
          <p:cNvPr id="6" name="Content Placeholder 5">
            <a:extLst>
              <a:ext uri="{FF2B5EF4-FFF2-40B4-BE49-F238E27FC236}">
                <a16:creationId xmlns:a16="http://schemas.microsoft.com/office/drawing/2014/main" id="{E7C62F56-AFA9-4633-8094-6D95701762DC}"/>
              </a:ext>
            </a:extLst>
          </p:cNvPr>
          <p:cNvSpPr>
            <a:spLocks noGrp="1"/>
          </p:cNvSpPr>
          <p:nvPr>
            <p:ph sz="half" idx="2"/>
          </p:nvPr>
        </p:nvSpPr>
        <p:spPr/>
        <p:txBody>
          <a:bodyPr/>
          <a:lstStyle/>
          <a:p>
            <a:endParaRPr lang="en-US"/>
          </a:p>
        </p:txBody>
      </p:sp>
      <p:sp>
        <p:nvSpPr>
          <p:cNvPr id="7" name="Text Placeholder 6">
            <a:extLst>
              <a:ext uri="{FF2B5EF4-FFF2-40B4-BE49-F238E27FC236}">
                <a16:creationId xmlns:a16="http://schemas.microsoft.com/office/drawing/2014/main" id="{C9CC5825-112F-4ACB-AA78-9E957CADB566}"/>
              </a:ext>
            </a:extLst>
          </p:cNvPr>
          <p:cNvSpPr>
            <a:spLocks noGrp="1"/>
          </p:cNvSpPr>
          <p:nvPr>
            <p:ph type="body" sz="quarter" idx="3"/>
          </p:nvPr>
        </p:nvSpPr>
        <p:spPr/>
        <p:txBody>
          <a:bodyPr/>
          <a:lstStyle/>
          <a:p>
            <a:r>
              <a:rPr lang="en-US" dirty="0">
                <a:solidFill>
                  <a:schemeClr val="accent1">
                    <a:lumMod val="75000"/>
                  </a:schemeClr>
                </a:solidFill>
              </a:rPr>
              <a:t>Parent Version of PIOMI Tool</a:t>
            </a:r>
          </a:p>
        </p:txBody>
      </p:sp>
      <p:sp>
        <p:nvSpPr>
          <p:cNvPr id="8" name="Content Placeholder 7">
            <a:extLst>
              <a:ext uri="{FF2B5EF4-FFF2-40B4-BE49-F238E27FC236}">
                <a16:creationId xmlns:a16="http://schemas.microsoft.com/office/drawing/2014/main" id="{D3BE1524-5C8E-488A-9FCE-47DF853B0F4C}"/>
              </a:ext>
            </a:extLst>
          </p:cNvPr>
          <p:cNvSpPr>
            <a:spLocks noGrp="1"/>
          </p:cNvSpPr>
          <p:nvPr>
            <p:ph sz="quarter" idx="4"/>
          </p:nvPr>
        </p:nvSpPr>
        <p:spPr/>
        <p:txBody>
          <a:bodyPr/>
          <a:lstStyle/>
          <a:p>
            <a:r>
              <a:rPr lang="en-US" dirty="0">
                <a:solidFill>
                  <a:schemeClr val="accent1">
                    <a:lumMod val="75000"/>
                  </a:schemeClr>
                </a:solidFill>
              </a:rPr>
              <a:t>Includes:</a:t>
            </a:r>
          </a:p>
          <a:p>
            <a:r>
              <a:rPr lang="en-US" dirty="0">
                <a:solidFill>
                  <a:schemeClr val="accent1">
                    <a:lumMod val="75000"/>
                  </a:schemeClr>
                </a:solidFill>
              </a:rPr>
              <a:t>Simplified descriptions of technique for each step</a:t>
            </a:r>
          </a:p>
          <a:p>
            <a:r>
              <a:rPr lang="en-US" dirty="0">
                <a:solidFill>
                  <a:schemeClr val="accent1">
                    <a:lumMod val="75000"/>
                  </a:schemeClr>
                </a:solidFill>
              </a:rPr>
              <a:t>Graphic picture showing each step</a:t>
            </a:r>
          </a:p>
          <a:p>
            <a:endParaRPr lang="en-US" dirty="0"/>
          </a:p>
        </p:txBody>
      </p:sp>
    </p:spTree>
    <p:extLst>
      <p:ext uri="{BB962C8B-B14F-4D97-AF65-F5344CB8AC3E}">
        <p14:creationId xmlns:p14="http://schemas.microsoft.com/office/powerpoint/2010/main" val="224545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D0EFB93-5AC4-4DBC-8B04-406C8F2754A4}"/>
              </a:ext>
            </a:extLst>
          </p:cNvPr>
          <p:cNvGraphicFramePr>
            <a:graphicFrameLocks noChangeAspect="1"/>
          </p:cNvGraphicFramePr>
          <p:nvPr>
            <p:extLst>
              <p:ext uri="{D42A27DB-BD31-4B8C-83A1-F6EECF244321}">
                <p14:modId xmlns:p14="http://schemas.microsoft.com/office/powerpoint/2010/main" val="3011414191"/>
              </p:ext>
            </p:extLst>
          </p:nvPr>
        </p:nvGraphicFramePr>
        <p:xfrm>
          <a:off x="190501" y="575469"/>
          <a:ext cx="5829300" cy="3771900"/>
        </p:xfrm>
        <a:graphic>
          <a:graphicData uri="http://schemas.openxmlformats.org/presentationml/2006/ole">
            <mc:AlternateContent xmlns:mc="http://schemas.openxmlformats.org/markup-compatibility/2006">
              <mc:Choice xmlns:v="urn:schemas-microsoft-com:vml" Requires="v">
                <p:oleObj name="Acrobat Document" r:id="rId2" imgW="5829257" imgH="3771900" progId="AcroExch.Document.DC">
                  <p:embed/>
                </p:oleObj>
              </mc:Choice>
              <mc:Fallback>
                <p:oleObj name="Acrobat Document" r:id="rId2" imgW="5829257" imgH="3771900" progId="AcroExch.Document.DC">
                  <p:embed/>
                  <p:pic>
                    <p:nvPicPr>
                      <p:cNvPr id="0" name=""/>
                      <p:cNvPicPr/>
                      <p:nvPr/>
                    </p:nvPicPr>
                    <p:blipFill>
                      <a:blip r:embed="rId3"/>
                      <a:stretch>
                        <a:fillRect/>
                      </a:stretch>
                    </p:blipFill>
                    <p:spPr>
                      <a:xfrm>
                        <a:off x="190501" y="575469"/>
                        <a:ext cx="5829300" cy="3771900"/>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1BF1D26-230C-4E8D-B286-3DD7E302800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E9F43E20-7BB8-47E2-A984-FC7E73826550}"/>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C779B6F3-18C7-476A-A6B4-22BF18E3C3DD}"/>
              </a:ext>
            </a:extLst>
          </p:cNvPr>
          <p:cNvSpPr>
            <a:spLocks noGrp="1"/>
          </p:cNvSpPr>
          <p:nvPr>
            <p:ph sz="half" idx="2"/>
          </p:nvPr>
        </p:nvSpPr>
        <p:spPr/>
        <p:txBody>
          <a:bodyPr>
            <a:normAutofit lnSpcReduction="10000"/>
          </a:bodyPr>
          <a:lstStyle/>
          <a:p>
            <a:endParaRPr lang="en-US" dirty="0"/>
          </a:p>
        </p:txBody>
      </p:sp>
      <p:sp>
        <p:nvSpPr>
          <p:cNvPr id="6" name="Text Placeholder 5">
            <a:extLst>
              <a:ext uri="{FF2B5EF4-FFF2-40B4-BE49-F238E27FC236}">
                <a16:creationId xmlns:a16="http://schemas.microsoft.com/office/drawing/2014/main" id="{088D7682-D8F4-4EDB-A238-C6BC73C51959}"/>
              </a:ext>
            </a:extLst>
          </p:cNvPr>
          <p:cNvSpPr>
            <a:spLocks noGrp="1"/>
          </p:cNvSpPr>
          <p:nvPr>
            <p:ph type="body" sz="quarter" idx="3"/>
          </p:nvPr>
        </p:nvSpPr>
        <p:spPr/>
        <p:txBody>
          <a:bodyPr/>
          <a:lstStyle/>
          <a:p>
            <a:r>
              <a:rPr lang="en-US" dirty="0">
                <a:solidFill>
                  <a:schemeClr val="accent1">
                    <a:lumMod val="75000"/>
                  </a:schemeClr>
                </a:solidFill>
              </a:rPr>
              <a:t>Quick Reference Guide</a:t>
            </a:r>
          </a:p>
        </p:txBody>
      </p:sp>
      <p:sp>
        <p:nvSpPr>
          <p:cNvPr id="7" name="Content Placeholder 6">
            <a:extLst>
              <a:ext uri="{FF2B5EF4-FFF2-40B4-BE49-F238E27FC236}">
                <a16:creationId xmlns:a16="http://schemas.microsoft.com/office/drawing/2014/main" id="{DC0534D5-EFCE-4AB8-9C4B-32DDF805CE3D}"/>
              </a:ext>
            </a:extLst>
          </p:cNvPr>
          <p:cNvSpPr>
            <a:spLocks noGrp="1"/>
          </p:cNvSpPr>
          <p:nvPr>
            <p:ph sz="quarter" idx="4"/>
          </p:nvPr>
        </p:nvSpPr>
        <p:spPr/>
        <p:txBody>
          <a:bodyPr>
            <a:normAutofit lnSpcReduction="10000"/>
          </a:bodyPr>
          <a:lstStyle/>
          <a:p>
            <a:r>
              <a:rPr lang="en-US" dirty="0">
                <a:solidFill>
                  <a:schemeClr val="accent1">
                    <a:lumMod val="75000"/>
                  </a:schemeClr>
                </a:solidFill>
              </a:rPr>
              <a:t>½ page size card to place on infant’s bed area as a reference for staff and/or parents who are providing PIOMI</a:t>
            </a:r>
          </a:p>
          <a:p>
            <a:r>
              <a:rPr lang="en-US" dirty="0">
                <a:solidFill>
                  <a:schemeClr val="accent1">
                    <a:lumMod val="75000"/>
                  </a:schemeClr>
                </a:solidFill>
              </a:rPr>
              <a:t>Also makes it easier to identify which infants are getting PIOMI with this on the bed area</a:t>
            </a:r>
          </a:p>
          <a:p>
            <a:r>
              <a:rPr lang="en-US" dirty="0">
                <a:solidFill>
                  <a:schemeClr val="accent1">
                    <a:lumMod val="75000"/>
                  </a:schemeClr>
                </a:solidFill>
              </a:rPr>
              <a:t>Comes as an ID badge size to wear as a reference</a:t>
            </a:r>
          </a:p>
        </p:txBody>
      </p:sp>
      <p:pic>
        <p:nvPicPr>
          <p:cNvPr id="8" name="Picture 7">
            <a:extLst>
              <a:ext uri="{FF2B5EF4-FFF2-40B4-BE49-F238E27FC236}">
                <a16:creationId xmlns:a16="http://schemas.microsoft.com/office/drawing/2014/main" id="{7175348A-4CB0-47C1-94C5-785D24C1029D}"/>
              </a:ext>
            </a:extLst>
          </p:cNvPr>
          <p:cNvPicPr>
            <a:picLocks noChangeAspect="1"/>
          </p:cNvPicPr>
          <p:nvPr/>
        </p:nvPicPr>
        <p:blipFill>
          <a:blip r:embed="rId4"/>
          <a:stretch>
            <a:fillRect/>
          </a:stretch>
        </p:blipFill>
        <p:spPr>
          <a:xfrm rot="20799665">
            <a:off x="1657055" y="4814363"/>
            <a:ext cx="2744724" cy="1716024"/>
          </a:xfrm>
          <a:prstGeom prst="rect">
            <a:avLst/>
          </a:prstGeom>
        </p:spPr>
      </p:pic>
    </p:spTree>
    <p:extLst>
      <p:ext uri="{BB962C8B-B14F-4D97-AF65-F5344CB8AC3E}">
        <p14:creationId xmlns:p14="http://schemas.microsoft.com/office/powerpoint/2010/main" val="2229486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79EA9E8-D68F-4998-B839-C83793676644}"/>
              </a:ext>
            </a:extLst>
          </p:cNvPr>
          <p:cNvGraphicFramePr>
            <a:graphicFrameLocks noChangeAspect="1"/>
          </p:cNvGraphicFramePr>
          <p:nvPr>
            <p:extLst>
              <p:ext uri="{D42A27DB-BD31-4B8C-83A1-F6EECF244321}">
                <p14:modId xmlns:p14="http://schemas.microsoft.com/office/powerpoint/2010/main" val="3084336506"/>
              </p:ext>
            </p:extLst>
          </p:nvPr>
        </p:nvGraphicFramePr>
        <p:xfrm>
          <a:off x="200465" y="186406"/>
          <a:ext cx="4955429" cy="6413683"/>
        </p:xfrm>
        <a:graphic>
          <a:graphicData uri="http://schemas.openxmlformats.org/presentationml/2006/ole">
            <mc:AlternateContent xmlns:mc="http://schemas.openxmlformats.org/markup-compatibility/2006">
              <mc:Choice xmlns:v="urn:schemas-microsoft-com:vml" Requires="v">
                <p:oleObj name="Acrobat Document" r:id="rId2" imgW="5829257" imgH="7543800" progId="AcroExch.Document.DC">
                  <p:embed/>
                </p:oleObj>
              </mc:Choice>
              <mc:Fallback>
                <p:oleObj name="Acrobat Document" r:id="rId2" imgW="5829257" imgH="7543800" progId="AcroExch.Document.DC">
                  <p:embed/>
                  <p:pic>
                    <p:nvPicPr>
                      <p:cNvPr id="0" name=""/>
                      <p:cNvPicPr/>
                      <p:nvPr/>
                    </p:nvPicPr>
                    <p:blipFill>
                      <a:blip r:embed="rId3"/>
                      <a:stretch>
                        <a:fillRect/>
                      </a:stretch>
                    </p:blipFill>
                    <p:spPr>
                      <a:xfrm>
                        <a:off x="200465" y="186406"/>
                        <a:ext cx="4955429" cy="6413683"/>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AD0D0FE-D4FC-4673-BAD0-FD33036DBA0E}"/>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CA7C279A-6298-4C46-B23A-FA6B9D514929}"/>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506D4FD3-AF5A-4614-9F8C-72A8A490A530}"/>
              </a:ext>
            </a:extLst>
          </p:cNvPr>
          <p:cNvSpPr>
            <a:spLocks noGrp="1"/>
          </p:cNvSpPr>
          <p:nvPr>
            <p:ph sz="half" idx="2"/>
          </p:nvPr>
        </p:nvSpPr>
        <p:spPr/>
        <p:txBody>
          <a:bodyPr/>
          <a:lstStyle/>
          <a:p>
            <a:endParaRPr lang="en-US"/>
          </a:p>
        </p:txBody>
      </p:sp>
      <p:sp>
        <p:nvSpPr>
          <p:cNvPr id="6" name="Text Placeholder 5">
            <a:extLst>
              <a:ext uri="{FF2B5EF4-FFF2-40B4-BE49-F238E27FC236}">
                <a16:creationId xmlns:a16="http://schemas.microsoft.com/office/drawing/2014/main" id="{81C18A6F-4499-4E5A-AF40-E64327F0072F}"/>
              </a:ext>
            </a:extLst>
          </p:cNvPr>
          <p:cNvSpPr>
            <a:spLocks noGrp="1"/>
          </p:cNvSpPr>
          <p:nvPr>
            <p:ph type="body" sz="quarter" idx="3"/>
          </p:nvPr>
        </p:nvSpPr>
        <p:spPr/>
        <p:txBody>
          <a:bodyPr/>
          <a:lstStyle/>
          <a:p>
            <a:r>
              <a:rPr lang="en-US" dirty="0">
                <a:solidFill>
                  <a:schemeClr val="accent1">
                    <a:lumMod val="75000"/>
                  </a:schemeClr>
                </a:solidFill>
              </a:rPr>
              <a:t>Reliability Rating Tool</a:t>
            </a:r>
          </a:p>
        </p:txBody>
      </p:sp>
      <p:sp>
        <p:nvSpPr>
          <p:cNvPr id="7" name="Content Placeholder 6">
            <a:extLst>
              <a:ext uri="{FF2B5EF4-FFF2-40B4-BE49-F238E27FC236}">
                <a16:creationId xmlns:a16="http://schemas.microsoft.com/office/drawing/2014/main" id="{1189237D-0E23-43FB-9A90-820E30F5C36C}"/>
              </a:ext>
            </a:extLst>
          </p:cNvPr>
          <p:cNvSpPr>
            <a:spLocks noGrp="1"/>
          </p:cNvSpPr>
          <p:nvPr>
            <p:ph sz="quarter" idx="4"/>
          </p:nvPr>
        </p:nvSpPr>
        <p:spPr/>
        <p:txBody>
          <a:bodyPr/>
          <a:lstStyle/>
          <a:p>
            <a:r>
              <a:rPr lang="en-US" dirty="0">
                <a:solidFill>
                  <a:schemeClr val="accent1">
                    <a:lumMod val="75000"/>
                  </a:schemeClr>
                </a:solidFill>
              </a:rPr>
              <a:t>Used for the Intervention Fidelity Study (2015)</a:t>
            </a:r>
          </a:p>
          <a:p>
            <a:r>
              <a:rPr lang="en-US" dirty="0">
                <a:solidFill>
                  <a:schemeClr val="accent1">
                    <a:lumMod val="75000"/>
                  </a:schemeClr>
                </a:solidFill>
              </a:rPr>
              <a:t>Measured inter-user, intra-user, and repeated performance reliabilities</a:t>
            </a:r>
          </a:p>
          <a:p>
            <a:r>
              <a:rPr lang="en-US" dirty="0">
                <a:solidFill>
                  <a:schemeClr val="accent1">
                    <a:lumMod val="75000"/>
                  </a:schemeClr>
                </a:solidFill>
              </a:rPr>
              <a:t>Also can be used for training and re-training</a:t>
            </a:r>
          </a:p>
        </p:txBody>
      </p:sp>
    </p:spTree>
    <p:extLst>
      <p:ext uri="{BB962C8B-B14F-4D97-AF65-F5344CB8AC3E}">
        <p14:creationId xmlns:p14="http://schemas.microsoft.com/office/powerpoint/2010/main" val="2965148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838200" y="2266345"/>
            <a:ext cx="5097780" cy="3910617"/>
          </a:xfrm>
        </p:spPr>
        <p:txBody>
          <a:bodyPr>
            <a:normAutofit/>
          </a:bodyPr>
          <a:lstStyle/>
          <a:p>
            <a:endParaRPr lang="en-US" sz="2200">
              <a:solidFill>
                <a:srgbClr val="FFFFFF"/>
              </a:solidFill>
            </a:endParaRPr>
          </a:p>
          <a:p>
            <a:pPr marL="0" indent="0">
              <a:buNone/>
            </a:pPr>
            <a:endParaRPr lang="en-US" sz="2200" dirty="0">
              <a:solidFill>
                <a:srgbClr val="FFFFFF"/>
              </a:solidFill>
            </a:endParaRPr>
          </a:p>
        </p:txBody>
      </p:sp>
      <p:pic>
        <p:nvPicPr>
          <p:cNvPr id="10" name="Picture 9" descr="A picture containing drawing&#10;&#10;Description automatically generated">
            <a:extLst>
              <a:ext uri="{FF2B5EF4-FFF2-40B4-BE49-F238E27FC236}">
                <a16:creationId xmlns:a16="http://schemas.microsoft.com/office/drawing/2014/main" id="{9113B8EF-0A1C-49E6-B281-7FB3D701A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67" y="99839"/>
            <a:ext cx="4255200" cy="1645603"/>
          </a:xfrm>
          <a:prstGeom prst="rect">
            <a:avLst/>
          </a:prstGeom>
        </p:spPr>
      </p:pic>
      <p:sp>
        <p:nvSpPr>
          <p:cNvPr id="14" name="TextBox 13">
            <a:extLst>
              <a:ext uri="{FF2B5EF4-FFF2-40B4-BE49-F238E27FC236}">
                <a16:creationId xmlns:a16="http://schemas.microsoft.com/office/drawing/2014/main" id="{25FC6EA6-5057-4747-9ACC-B0F633A69FE6}"/>
              </a:ext>
            </a:extLst>
          </p:cNvPr>
          <p:cNvSpPr txBox="1"/>
          <p:nvPr/>
        </p:nvSpPr>
        <p:spPr>
          <a:xfrm>
            <a:off x="2538638" y="2973668"/>
            <a:ext cx="679468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PIOMI Demonstration Video</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dirty="0">
              <a:solidFill>
                <a:prstClr val="white"/>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alibri" panose="020F0502020204030204"/>
              </a:rPr>
              <a:t>For </a:t>
            </a:r>
            <a:r>
              <a:rPr lang="en-US" sz="4000" dirty="0" err="1">
                <a:solidFill>
                  <a:prstClr val="white"/>
                </a:solidFill>
                <a:latin typeface="Calibri" panose="020F0502020204030204"/>
              </a:rPr>
              <a:t>pu</a:t>
            </a:r>
            <a:r>
              <a:rPr kumimoji="0" lang="en-US" sz="4000" b="0" i="0" u="none" strike="noStrike" kern="1200" cap="none" spc="0" normalizeH="0" baseline="0" noProof="0" dirty="0" err="1">
                <a:ln>
                  <a:noFill/>
                </a:ln>
                <a:solidFill>
                  <a:prstClr val="white"/>
                </a:solidFill>
                <a:effectLst/>
                <a:uLnTx/>
                <a:uFillTx/>
                <a:latin typeface="Calibri" panose="020F0502020204030204"/>
                <a:ea typeface="+mn-ea"/>
                <a:cs typeface="+mn-cs"/>
              </a:rPr>
              <a:t>rchase</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on PIOMI.com</a:t>
            </a:r>
          </a:p>
        </p:txBody>
      </p:sp>
    </p:spTree>
    <p:extLst>
      <p:ext uri="{BB962C8B-B14F-4D97-AF65-F5344CB8AC3E}">
        <p14:creationId xmlns:p14="http://schemas.microsoft.com/office/powerpoint/2010/main" val="4008491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CF916-14A6-4FF3-BCB0-D78FCCC71AD4}"/>
              </a:ext>
            </a:extLst>
          </p:cNvPr>
          <p:cNvSpPr>
            <a:spLocks noGrp="1"/>
          </p:cNvSpPr>
          <p:nvPr>
            <p:ph type="title"/>
          </p:nvPr>
        </p:nvSpPr>
        <p:spPr>
          <a:xfrm>
            <a:off x="399298" y="153251"/>
            <a:ext cx="6369491" cy="3671617"/>
          </a:xfrm>
        </p:spPr>
        <p:txBody>
          <a:bodyPr vert="horz" lIns="91440" tIns="45720" rIns="91440" bIns="45720" rtlCol="0" anchor="ctr">
            <a:normAutofit fontScale="90000"/>
          </a:bodyPr>
          <a:lstStyle/>
          <a:p>
            <a:pPr marL="285750" indent="-285750">
              <a:buFont typeface="Arial" panose="020B0604020202020204" pitchFamily="34" charset="0"/>
              <a:buChar char="•"/>
            </a:pPr>
            <a:br>
              <a:rPr lang="en-US" sz="1400" b="1" dirty="0"/>
            </a:br>
            <a:br>
              <a:rPr lang="en-US" sz="1400" b="1" dirty="0"/>
            </a:br>
            <a:r>
              <a:rPr lang="en-US" sz="4000" b="1" dirty="0">
                <a:solidFill>
                  <a:schemeClr val="accent4"/>
                </a:solidFill>
              </a:rPr>
              <a:t>Practice Session</a:t>
            </a:r>
            <a:br>
              <a:rPr lang="en-US" sz="3600" dirty="0"/>
            </a:br>
            <a:r>
              <a:rPr lang="en-US" sz="3600" dirty="0"/>
              <a:t>Have PIOMI tool in front of you</a:t>
            </a:r>
            <a:br>
              <a:rPr lang="en-US" sz="3600" dirty="0"/>
            </a:br>
            <a:r>
              <a:rPr lang="en-US" sz="3600" dirty="0"/>
              <a:t>Use Quick Reference Guide</a:t>
            </a:r>
            <a:br>
              <a:rPr lang="en-US" sz="3600" dirty="0"/>
            </a:br>
            <a:r>
              <a:rPr lang="en-US" sz="3600" dirty="0"/>
              <a:t>Glove if you prefer</a:t>
            </a:r>
            <a:br>
              <a:rPr lang="en-US" sz="3600" dirty="0"/>
            </a:br>
            <a:r>
              <a:rPr lang="en-US" sz="3600" dirty="0"/>
              <a:t>Perform each step on self</a:t>
            </a:r>
            <a:br>
              <a:rPr lang="en-US" sz="3600" dirty="0"/>
            </a:br>
            <a:r>
              <a:rPr lang="en-US" sz="3600" dirty="0"/>
              <a:t>TIME each step</a:t>
            </a:r>
            <a:br>
              <a:rPr lang="en-US" sz="3600" dirty="0"/>
            </a:br>
            <a:br>
              <a:rPr lang="en-US" sz="3600" dirty="0"/>
            </a:br>
            <a:br>
              <a:rPr lang="en-US" sz="3600" dirty="0"/>
            </a:br>
            <a:br>
              <a:rPr lang="en-US" sz="1400" dirty="0"/>
            </a:br>
            <a:endParaRPr lang="en-US" sz="1400" dirty="0"/>
          </a:p>
        </p:txBody>
      </p:sp>
      <p:pic>
        <p:nvPicPr>
          <p:cNvPr id="8" name="Picture 7">
            <a:extLst>
              <a:ext uri="{FF2B5EF4-FFF2-40B4-BE49-F238E27FC236}">
                <a16:creationId xmlns:a16="http://schemas.microsoft.com/office/drawing/2014/main" id="{DC808F46-6DDB-42F6-BF82-23B47D0B8AAA}"/>
              </a:ext>
            </a:extLst>
          </p:cNvPr>
          <p:cNvPicPr>
            <a:picLocks noChangeAspect="1"/>
          </p:cNvPicPr>
          <p:nvPr/>
        </p:nvPicPr>
        <p:blipFill>
          <a:blip r:embed="rId2"/>
          <a:stretch>
            <a:fillRect/>
          </a:stretch>
        </p:blipFill>
        <p:spPr>
          <a:xfrm>
            <a:off x="7181385" y="333782"/>
            <a:ext cx="4380499" cy="3125608"/>
          </a:xfrm>
          <a:prstGeom prst="rect">
            <a:avLst/>
          </a:prstGeom>
        </p:spPr>
      </p:pic>
      <p:sp>
        <p:nvSpPr>
          <p:cNvPr id="18" name="TextBox 17">
            <a:extLst>
              <a:ext uri="{FF2B5EF4-FFF2-40B4-BE49-F238E27FC236}">
                <a16:creationId xmlns:a16="http://schemas.microsoft.com/office/drawing/2014/main" id="{0EF58EFB-C087-428E-8846-D7DACD308BEE}"/>
              </a:ext>
            </a:extLst>
          </p:cNvPr>
          <p:cNvSpPr txBox="1"/>
          <p:nvPr/>
        </p:nvSpPr>
        <p:spPr>
          <a:xfrm>
            <a:off x="1603631" y="2932901"/>
            <a:ext cx="4862146" cy="4136842"/>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E9301A6-D852-491E-A0E3-56C02C4C07E2}"/>
              </a:ext>
            </a:extLst>
          </p:cNvPr>
          <p:cNvSpPr txBox="1"/>
          <p:nvPr/>
        </p:nvSpPr>
        <p:spPr>
          <a:xfrm>
            <a:off x="6628040" y="5900510"/>
            <a:ext cx="2465614" cy="18777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Object 8">
            <a:extLst>
              <a:ext uri="{FF2B5EF4-FFF2-40B4-BE49-F238E27FC236}">
                <a16:creationId xmlns:a16="http://schemas.microsoft.com/office/drawing/2014/main" id="{84D44327-3FE4-4066-AEB5-FD607D701228}"/>
              </a:ext>
            </a:extLst>
          </p:cNvPr>
          <p:cNvGraphicFramePr>
            <a:graphicFrameLocks noChangeAspect="1"/>
          </p:cNvGraphicFramePr>
          <p:nvPr>
            <p:extLst>
              <p:ext uri="{D42A27DB-BD31-4B8C-83A1-F6EECF244321}">
                <p14:modId xmlns:p14="http://schemas.microsoft.com/office/powerpoint/2010/main" val="4171653811"/>
              </p:ext>
            </p:extLst>
          </p:nvPr>
        </p:nvGraphicFramePr>
        <p:xfrm>
          <a:off x="8556753" y="3686588"/>
          <a:ext cx="2031616" cy="2629467"/>
        </p:xfrm>
        <a:graphic>
          <a:graphicData uri="http://schemas.openxmlformats.org/presentationml/2006/ole">
            <mc:AlternateContent xmlns:mc="http://schemas.openxmlformats.org/markup-compatibility/2006">
              <mc:Choice xmlns:v="urn:schemas-microsoft-com:vml" Requires="v">
                <p:oleObj name="Acrobat Document" r:id="rId3" imgW="5829257" imgH="7543800" progId="AcroExch.Document.DC">
                  <p:embed/>
                </p:oleObj>
              </mc:Choice>
              <mc:Fallback>
                <p:oleObj name="Acrobat Document" r:id="rId3" imgW="5829257" imgH="7543800" progId="AcroExch.Document.DC">
                  <p:embed/>
                  <p:pic>
                    <p:nvPicPr>
                      <p:cNvPr id="2" name="Object 1">
                        <a:extLst>
                          <a:ext uri="{FF2B5EF4-FFF2-40B4-BE49-F238E27FC236}">
                            <a16:creationId xmlns:a16="http://schemas.microsoft.com/office/drawing/2014/main" id="{907238E0-4EDA-4B64-A899-0BAFB6A7BE38}"/>
                          </a:ext>
                        </a:extLst>
                      </p:cNvPr>
                      <p:cNvPicPr/>
                      <p:nvPr/>
                    </p:nvPicPr>
                    <p:blipFill>
                      <a:blip r:embed="rId4"/>
                      <a:stretch>
                        <a:fillRect/>
                      </a:stretch>
                    </p:blipFill>
                    <p:spPr>
                      <a:xfrm>
                        <a:off x="8556753" y="3686588"/>
                        <a:ext cx="2031616" cy="262946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9463F8-F558-41D9-BC38-E0A6942ACD2C}"/>
              </a:ext>
            </a:extLst>
          </p:cNvPr>
          <p:cNvGraphicFramePr>
            <a:graphicFrameLocks noChangeAspect="1"/>
          </p:cNvGraphicFramePr>
          <p:nvPr>
            <p:extLst>
              <p:ext uri="{D42A27DB-BD31-4B8C-83A1-F6EECF244321}">
                <p14:modId xmlns:p14="http://schemas.microsoft.com/office/powerpoint/2010/main" val="402509156"/>
              </p:ext>
            </p:extLst>
          </p:nvPr>
        </p:nvGraphicFramePr>
        <p:xfrm>
          <a:off x="1366595" y="3200054"/>
          <a:ext cx="5261445" cy="3404464"/>
        </p:xfrm>
        <a:graphic>
          <a:graphicData uri="http://schemas.openxmlformats.org/presentationml/2006/ole">
            <mc:AlternateContent xmlns:mc="http://schemas.openxmlformats.org/markup-compatibility/2006">
              <mc:Choice xmlns:v="urn:schemas-microsoft-com:vml" Requires="v">
                <p:oleObj name="Acrobat Document" r:id="rId5" imgW="5829257" imgH="3771900" progId="AcroExch.Document.DC">
                  <p:embed/>
                </p:oleObj>
              </mc:Choice>
              <mc:Fallback>
                <p:oleObj name="Acrobat Document" r:id="rId5" imgW="5829257" imgH="3771900" progId="AcroExch.Document.DC">
                  <p:embed/>
                  <p:pic>
                    <p:nvPicPr>
                      <p:cNvPr id="2" name="Object 1">
                        <a:extLst>
                          <a:ext uri="{FF2B5EF4-FFF2-40B4-BE49-F238E27FC236}">
                            <a16:creationId xmlns:a16="http://schemas.microsoft.com/office/drawing/2014/main" id="{3D0EFB93-5AC4-4DBC-8B04-406C8F2754A4}"/>
                          </a:ext>
                        </a:extLst>
                      </p:cNvPr>
                      <p:cNvPicPr/>
                      <p:nvPr/>
                    </p:nvPicPr>
                    <p:blipFill>
                      <a:blip r:embed="rId6"/>
                      <a:stretch>
                        <a:fillRect/>
                      </a:stretch>
                    </p:blipFill>
                    <p:spPr>
                      <a:xfrm>
                        <a:off x="1366595" y="3200054"/>
                        <a:ext cx="5261445" cy="3404464"/>
                      </a:xfrm>
                      <a:prstGeom prst="rect">
                        <a:avLst/>
                      </a:prstGeom>
                    </p:spPr>
                  </p:pic>
                </p:oleObj>
              </mc:Fallback>
            </mc:AlternateContent>
          </a:graphicData>
        </a:graphic>
      </p:graphicFrame>
    </p:spTree>
    <p:extLst>
      <p:ext uri="{BB962C8B-B14F-4D97-AF65-F5344CB8AC3E}">
        <p14:creationId xmlns:p14="http://schemas.microsoft.com/office/powerpoint/2010/main" val="335518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5">
            <a:extLst>
              <a:ext uri="{FF2B5EF4-FFF2-40B4-BE49-F238E27FC236}">
                <a16:creationId xmlns:a16="http://schemas.microsoft.com/office/drawing/2014/main" id="{ADA7A9B0-7DD1-49B8-A711-240D5571B570}"/>
              </a:ext>
            </a:extLst>
          </p:cNvPr>
          <p:cNvPicPr>
            <a:picLocks noChangeAspect="1"/>
          </p:cNvPicPr>
          <p:nvPr/>
        </p:nvPicPr>
        <p:blipFill rotWithShape="1">
          <a:blip r:embed="rId3">
            <a:extLst>
              <a:ext uri="{28A0092B-C50C-407E-A947-70E740481C1C}">
                <a14:useLocalDpi xmlns:a14="http://schemas.microsoft.com/office/drawing/2010/main" val="0"/>
              </a:ext>
            </a:extLst>
          </a:blip>
          <a:srcRect t="44405" r="-1" b="298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İçerik Yer Tutucusu 3">
            <a:extLst>
              <a:ext uri="{FF2B5EF4-FFF2-40B4-BE49-F238E27FC236}">
                <a16:creationId xmlns:a16="http://schemas.microsoft.com/office/drawing/2014/main" id="{8E8DDF5E-6B49-4750-80AE-C95B5B97656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709" r="-2" b="507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F8CEA-816F-4996-B2FC-905C1309BA75}"/>
              </a:ext>
            </a:extLst>
          </p:cNvPr>
          <p:cNvSpPr>
            <a:spLocks noGrp="1"/>
          </p:cNvSpPr>
          <p:nvPr>
            <p:ph type="title"/>
          </p:nvPr>
        </p:nvSpPr>
        <p:spPr>
          <a:xfrm>
            <a:off x="315060" y="265175"/>
            <a:ext cx="5161007" cy="1540871"/>
          </a:xfrm>
        </p:spPr>
        <p:txBody>
          <a:bodyPr vert="horz" lIns="91440" tIns="45720" rIns="91440" bIns="45720" rtlCol="0" anchor="ctr">
            <a:normAutofit/>
          </a:bodyPr>
          <a:lstStyle/>
          <a:p>
            <a:r>
              <a:rPr lang="en-US" sz="4000" kern="1200" dirty="0">
                <a:solidFill>
                  <a:schemeClr val="tx1"/>
                </a:solidFill>
                <a:latin typeface="+mj-lt"/>
                <a:ea typeface="+mj-ea"/>
                <a:cs typeface="+mj-cs"/>
              </a:rPr>
              <a:t>Development of Unit Protocols</a:t>
            </a: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422C44-1E65-442D-BEF2-33C17116B29A}"/>
              </a:ext>
            </a:extLst>
          </p:cNvPr>
          <p:cNvSpPr txBox="1"/>
          <p:nvPr/>
        </p:nvSpPr>
        <p:spPr>
          <a:xfrm>
            <a:off x="371265" y="2194560"/>
            <a:ext cx="4832803" cy="4576218"/>
          </a:xfrm>
          <a:prstGeom prst="rect">
            <a:avLst/>
          </a:prstGeom>
        </p:spPr>
        <p:txBody>
          <a:bodyPr vert="horz" lIns="91440" tIns="45720" rIns="91440" bIns="45720" rtlCol="0">
            <a:normAutofit fontScale="92500" lnSpcReduction="200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Interdisciplinary Roles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Training for </a:t>
            </a:r>
            <a:r>
              <a:rPr lang="en-US" sz="2000" dirty="0">
                <a:solidFill>
                  <a:prstClr val="white"/>
                </a:solidFill>
              </a:rPr>
              <a:t>PIOMI (Key Players)</a:t>
            </a:r>
          </a:p>
          <a:p>
            <a:pPr marL="1200150" lvl="2" indent="-228600" defTabSz="914400">
              <a:lnSpc>
                <a:spcPct val="90000"/>
              </a:lnSpc>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Medical/Nursing/Therapy</a:t>
            </a:r>
          </a:p>
          <a:p>
            <a:pPr marL="1200150" lvl="2" indent="-228600" defTabSz="914400">
              <a:lnSpc>
                <a:spcPct val="90000"/>
              </a:lnSpc>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Manager</a:t>
            </a:r>
          </a:p>
          <a:p>
            <a:pPr marL="1200150" lvl="2"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Educator</a:t>
            </a:r>
          </a:p>
          <a:p>
            <a:pPr marL="1200150" lvl="2" indent="-228600" defTabSz="914400">
              <a:lnSpc>
                <a:spcPct val="90000"/>
              </a:lnSpc>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white"/>
                </a:solidFill>
                <a:latin typeface="Calibri" panose="020F0502020204030204"/>
              </a:rPr>
              <a:t>Applying PIOMI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Therapist - Experts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RN</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rPr>
              <a:t>Parents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Child Development Specialists </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rPr>
              <a:t>Lactation Consultants</a:t>
            </a:r>
          </a:p>
          <a:p>
            <a:pPr marL="742950" lvl="1" indent="-228600" defTabSz="914400">
              <a:lnSpc>
                <a:spcPct val="90000"/>
              </a:lnSpc>
              <a:spcAft>
                <a:spcPts val="600"/>
              </a:spcAft>
              <a:buFont typeface="Arial" panose="020B0604020202020204" pitchFamily="34" charset="0"/>
              <a:buChar char="•"/>
            </a:pPr>
            <a:r>
              <a:rPr lang="en-US" sz="2000" dirty="0">
                <a:solidFill>
                  <a:prstClr val="white"/>
                </a:solidFill>
                <a:latin typeface="Calibri" panose="020F0502020204030204"/>
              </a:rPr>
              <a:t>Neonatologists/NNPs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white"/>
                </a:solidFill>
                <a:latin typeface="Calibri" panose="020F0502020204030204"/>
              </a:rPr>
              <a:t>Timing, Frequency, &amp; Duration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2000" dirty="0">
                <a:solidFill>
                  <a:prstClr val="white"/>
                </a:solidFill>
                <a:latin typeface="Calibri" panose="020F0502020204030204"/>
              </a:rPr>
              <a:t>Documentation needs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Data collection needs: QI/RCT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86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E884639-60F5-41E4-8FA5-EB6C18EA0ACA}"/>
              </a:ext>
            </a:extLst>
          </p:cNvPr>
          <p:cNvSpPr>
            <a:spLocks noGrp="1"/>
          </p:cNvSpPr>
          <p:nvPr>
            <p:ph type="title"/>
          </p:nvPr>
        </p:nvSpPr>
        <p:spPr>
          <a:xfrm>
            <a:off x="1047280" y="743661"/>
            <a:ext cx="10306520" cy="1325563"/>
          </a:xfrm>
        </p:spPr>
        <p:txBody>
          <a:bodyPr>
            <a:normAutofit fontScale="90000"/>
          </a:bodyPr>
          <a:lstStyle/>
          <a:p>
            <a:r>
              <a:rPr lang="en-US" sz="4000" dirty="0">
                <a:solidFill>
                  <a:srgbClr val="FFFFFF"/>
                </a:solidFill>
              </a:rPr>
              <a:t>CEU </a:t>
            </a:r>
            <a:br>
              <a:rPr lang="en-US" sz="4000" dirty="0">
                <a:solidFill>
                  <a:srgbClr val="FFFFFF"/>
                </a:solidFill>
              </a:rPr>
            </a:br>
            <a:r>
              <a:rPr lang="en-US" sz="4000" dirty="0">
                <a:solidFill>
                  <a:srgbClr val="FFFFFF"/>
                </a:solidFill>
              </a:rPr>
              <a:t>Table:</a:t>
            </a:r>
            <a:br>
              <a:rPr lang="en-US" sz="4000" dirty="0">
                <a:solidFill>
                  <a:srgbClr val="FFFFFF"/>
                </a:solidFill>
              </a:rPr>
            </a:br>
            <a:endParaRPr lang="en-US" sz="4000" dirty="0">
              <a:solidFill>
                <a:srgbClr val="FFFFFF"/>
              </a:solidFill>
            </a:endParaRPr>
          </a:p>
        </p:txBody>
      </p:sp>
      <p:sp>
        <p:nvSpPr>
          <p:cNvPr id="10" name="TextBox 9">
            <a:extLst>
              <a:ext uri="{FF2B5EF4-FFF2-40B4-BE49-F238E27FC236}">
                <a16:creationId xmlns:a16="http://schemas.microsoft.com/office/drawing/2014/main" id="{24FF88D8-A353-4D87-B72A-6406803068C1}"/>
              </a:ext>
            </a:extLst>
          </p:cNvPr>
          <p:cNvSpPr txBox="1"/>
          <p:nvPr/>
        </p:nvSpPr>
        <p:spPr>
          <a:xfrm>
            <a:off x="4585160" y="635714"/>
            <a:ext cx="4512461" cy="64633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9" name="Content Placeholder 3">
            <a:extLst>
              <a:ext uri="{FF2B5EF4-FFF2-40B4-BE49-F238E27FC236}">
                <a16:creationId xmlns:a16="http://schemas.microsoft.com/office/drawing/2014/main" id="{B42C1083-3CAD-40AC-BAFC-F5D92A8CCDAB}"/>
              </a:ext>
            </a:extLst>
          </p:cNvPr>
          <p:cNvGraphicFramePr>
            <a:graphicFrameLocks/>
          </p:cNvGraphicFramePr>
          <p:nvPr>
            <p:extLst>
              <p:ext uri="{D42A27DB-BD31-4B8C-83A1-F6EECF244321}">
                <p14:modId xmlns:p14="http://schemas.microsoft.com/office/powerpoint/2010/main" val="1704343115"/>
              </p:ext>
            </p:extLst>
          </p:nvPr>
        </p:nvGraphicFramePr>
        <p:xfrm>
          <a:off x="2544226" y="86398"/>
          <a:ext cx="9568872" cy="6685204"/>
        </p:xfrm>
        <a:graphic>
          <a:graphicData uri="http://schemas.openxmlformats.org/drawingml/2006/table">
            <a:tbl>
              <a:tblPr firstRow="1" firstCol="1" bandRow="1">
                <a:tableStyleId>{5C22544A-7EE6-4342-B048-85BDC9FD1C3A}</a:tableStyleId>
              </a:tblPr>
              <a:tblGrid>
                <a:gridCol w="3036137">
                  <a:extLst>
                    <a:ext uri="{9D8B030D-6E8A-4147-A177-3AD203B41FA5}">
                      <a16:colId xmlns:a16="http://schemas.microsoft.com/office/drawing/2014/main" val="3972111790"/>
                    </a:ext>
                  </a:extLst>
                </a:gridCol>
                <a:gridCol w="2390956">
                  <a:extLst>
                    <a:ext uri="{9D8B030D-6E8A-4147-A177-3AD203B41FA5}">
                      <a16:colId xmlns:a16="http://schemas.microsoft.com/office/drawing/2014/main" val="489146147"/>
                    </a:ext>
                  </a:extLst>
                </a:gridCol>
                <a:gridCol w="3388704">
                  <a:extLst>
                    <a:ext uri="{9D8B030D-6E8A-4147-A177-3AD203B41FA5}">
                      <a16:colId xmlns:a16="http://schemas.microsoft.com/office/drawing/2014/main" val="745970484"/>
                    </a:ext>
                  </a:extLst>
                </a:gridCol>
                <a:gridCol w="753075">
                  <a:extLst>
                    <a:ext uri="{9D8B030D-6E8A-4147-A177-3AD203B41FA5}">
                      <a16:colId xmlns:a16="http://schemas.microsoft.com/office/drawing/2014/main" val="3589352937"/>
                    </a:ext>
                  </a:extLst>
                </a:gridCol>
              </a:tblGrid>
              <a:tr h="310185">
                <a:tc>
                  <a:txBody>
                    <a:bodyPr/>
                    <a:lstStyle/>
                    <a:p>
                      <a:pPr marL="323850" marR="0" indent="-400050" algn="l">
                        <a:lnSpc>
                          <a:spcPct val="107000"/>
                        </a:lnSpc>
                        <a:spcBef>
                          <a:spcPts val="0"/>
                        </a:spcBef>
                        <a:spcAft>
                          <a:spcPts val="0"/>
                        </a:spcAft>
                      </a:pPr>
                      <a:r>
                        <a:rPr lang="en-US" sz="1100">
                          <a:effectLst/>
                        </a:rPr>
                        <a:t>Objectives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tc>
                  <a:txBody>
                    <a:bodyPr/>
                    <a:lstStyle/>
                    <a:p>
                      <a:pPr marL="0" marR="0" algn="l">
                        <a:lnSpc>
                          <a:spcPct val="107000"/>
                        </a:lnSpc>
                        <a:spcBef>
                          <a:spcPts val="0"/>
                        </a:spcBef>
                        <a:spcAft>
                          <a:spcPts val="0"/>
                        </a:spcAft>
                      </a:pPr>
                      <a:r>
                        <a:rPr lang="en-US" sz="1100" dirty="0">
                          <a:effectLst/>
                        </a:rPr>
                        <a:t>Content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tc>
                  <a:txBody>
                    <a:bodyPr/>
                    <a:lstStyle/>
                    <a:p>
                      <a:pPr marL="0" marR="0" algn="l">
                        <a:lnSpc>
                          <a:spcPct val="107000"/>
                        </a:lnSpc>
                        <a:spcBef>
                          <a:spcPts val="0"/>
                        </a:spcBef>
                        <a:spcAft>
                          <a:spcPts val="0"/>
                        </a:spcAft>
                      </a:pPr>
                      <a:r>
                        <a:rPr lang="en-US" sz="1100">
                          <a:effectLst/>
                        </a:rPr>
                        <a:t>Method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tc>
                  <a:txBody>
                    <a:bodyPr/>
                    <a:lstStyle/>
                    <a:p>
                      <a:pPr marL="0" marR="0" algn="l">
                        <a:lnSpc>
                          <a:spcPct val="107000"/>
                        </a:lnSpc>
                        <a:spcBef>
                          <a:spcPts val="0"/>
                        </a:spcBef>
                        <a:spcAft>
                          <a:spcPts val="0"/>
                        </a:spcAft>
                      </a:pPr>
                      <a:r>
                        <a:rPr lang="en-US" sz="1100">
                          <a:effectLst/>
                        </a:rPr>
                        <a:t>Time Frame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tc>
                <a:extLst>
                  <a:ext uri="{0D108BD9-81ED-4DB2-BD59-A6C34878D82A}">
                    <a16:rowId xmlns:a16="http://schemas.microsoft.com/office/drawing/2014/main" val="735751714"/>
                  </a:ext>
                </a:extLst>
              </a:tr>
              <a:tr h="293705">
                <a:tc>
                  <a:txBody>
                    <a:bodyPr/>
                    <a:lstStyle/>
                    <a:p>
                      <a:pPr marL="0" marR="0" algn="l">
                        <a:lnSpc>
                          <a:spcPct val="107000"/>
                        </a:lnSpc>
                        <a:spcBef>
                          <a:spcPts val="0"/>
                        </a:spcBef>
                        <a:spcAft>
                          <a:spcPts val="0"/>
                        </a:spcAft>
                      </a:pPr>
                      <a:r>
                        <a:rPr lang="en-US" sz="1400" dirty="0">
                          <a:solidFill>
                            <a:schemeClr val="bg1"/>
                          </a:solidFill>
                          <a:effectLst/>
                        </a:rPr>
                        <a:t>The participants will be able to:</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Virtual via synchronous ZOOM with individual live frames visible for return demonstrations.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Minutes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969292981"/>
                  </a:ext>
                </a:extLst>
              </a:tr>
              <a:tr h="443892">
                <a:tc>
                  <a:txBody>
                    <a:bodyPr/>
                    <a:lstStyle/>
                    <a:p>
                      <a:pPr marL="0" marR="0" algn="l">
                        <a:lnSpc>
                          <a:spcPct val="107000"/>
                        </a:lnSpc>
                        <a:spcBef>
                          <a:spcPts val="0"/>
                        </a:spcBef>
                        <a:spcAft>
                          <a:spcPts val="0"/>
                        </a:spcAft>
                      </a:pPr>
                      <a:r>
                        <a:rPr lang="en-US" sz="800" b="0" dirty="0">
                          <a:solidFill>
                            <a:schemeClr val="bg1"/>
                          </a:solidFill>
                          <a:effectLst/>
                        </a:rPr>
                        <a:t>Discuss the background of oral motor therapy for preterm infants in the NICU.</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Background/history on oral motor therapy in the preterm infants</a:t>
                      </a:r>
                    </a:p>
                    <a:p>
                      <a:pPr marL="342900" marR="0" lvl="0" indent="-342900" algn="l">
                        <a:lnSpc>
                          <a:spcPct val="107000"/>
                        </a:lnSpc>
                        <a:spcBef>
                          <a:spcPts val="0"/>
                        </a:spcBef>
                        <a:spcAft>
                          <a:spcPts val="0"/>
                        </a:spcAft>
                        <a:buFont typeface="+mj-lt"/>
                        <a:buAutoNum type="alphaLcPeriod"/>
                      </a:pPr>
                      <a:r>
                        <a:rPr lang="en-US" sz="800" dirty="0">
                          <a:effectLst/>
                        </a:rPr>
                        <a:t>Introduction to PIOMI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Discussion</a:t>
                      </a:r>
                    </a:p>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www.PIOMI.com tour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367429760"/>
                  </a:ext>
                </a:extLst>
              </a:tr>
              <a:tr h="715490">
                <a:tc>
                  <a:txBody>
                    <a:bodyPr/>
                    <a:lstStyle/>
                    <a:p>
                      <a:pPr marL="0" marR="0" algn="l">
                        <a:lnSpc>
                          <a:spcPct val="107000"/>
                        </a:lnSpc>
                        <a:spcBef>
                          <a:spcPts val="0"/>
                        </a:spcBef>
                        <a:spcAft>
                          <a:spcPts val="0"/>
                        </a:spcAft>
                      </a:pPr>
                      <a:r>
                        <a:rPr lang="en-US" sz="800" b="0" dirty="0">
                          <a:solidFill>
                            <a:schemeClr val="bg1"/>
                          </a:solidFill>
                          <a:effectLst/>
                        </a:rPr>
                        <a:t>Discuss the evidence on PIOMI outcomes.</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Feeding metrics</a:t>
                      </a:r>
                    </a:p>
                    <a:p>
                      <a:pPr marL="342900" marR="0" lvl="0" indent="-342900" algn="l">
                        <a:lnSpc>
                          <a:spcPct val="107000"/>
                        </a:lnSpc>
                        <a:spcBef>
                          <a:spcPts val="0"/>
                        </a:spcBef>
                        <a:spcAft>
                          <a:spcPts val="0"/>
                        </a:spcAft>
                        <a:buFont typeface="+mj-lt"/>
                        <a:buAutoNum type="alphaLcPeriod"/>
                      </a:pPr>
                      <a:r>
                        <a:rPr lang="en-US" sz="800" dirty="0">
                          <a:effectLst/>
                        </a:rPr>
                        <a:t>Length of hospital stay</a:t>
                      </a:r>
                    </a:p>
                    <a:p>
                      <a:pPr marL="342900" marR="0" lvl="0" indent="-342900" algn="l">
                        <a:lnSpc>
                          <a:spcPct val="107000"/>
                        </a:lnSpc>
                        <a:spcBef>
                          <a:spcPts val="0"/>
                        </a:spcBef>
                        <a:spcAft>
                          <a:spcPts val="0"/>
                        </a:spcAft>
                        <a:buFont typeface="+mj-lt"/>
                        <a:buAutoNum type="alphaLcPeriod"/>
                      </a:pPr>
                      <a:r>
                        <a:rPr lang="en-US" sz="800" dirty="0">
                          <a:effectLst/>
                        </a:rPr>
                        <a:t>PIOMI pilot study in 2011</a:t>
                      </a:r>
                    </a:p>
                    <a:p>
                      <a:pPr marL="342900" marR="0" lvl="0" indent="-342900" algn="l">
                        <a:lnSpc>
                          <a:spcPct val="107000"/>
                        </a:lnSpc>
                        <a:spcBef>
                          <a:spcPts val="0"/>
                        </a:spcBef>
                        <a:spcAft>
                          <a:spcPts val="0"/>
                        </a:spcAft>
                        <a:buFont typeface="+mj-lt"/>
                        <a:buAutoNum type="alphaLcPeriod"/>
                      </a:pPr>
                      <a:r>
                        <a:rPr lang="en-US" sz="800" dirty="0">
                          <a:effectLst/>
                        </a:rPr>
                        <a:t>Subsequent RCTs specifically on PIOMI</a:t>
                      </a:r>
                    </a:p>
                    <a:p>
                      <a:pPr marL="342900" marR="0" lvl="0" indent="-342900" algn="l">
                        <a:lnSpc>
                          <a:spcPct val="107000"/>
                        </a:lnSpc>
                        <a:spcBef>
                          <a:spcPts val="0"/>
                        </a:spcBef>
                        <a:spcAft>
                          <a:spcPts val="0"/>
                        </a:spcAft>
                        <a:buFont typeface="+mj-lt"/>
                        <a:buAutoNum type="alphaLcPeriod"/>
                      </a:pPr>
                      <a:r>
                        <a:rPr lang="en-US" sz="800" dirty="0">
                          <a:effectLst/>
                        </a:rPr>
                        <a:t>Systematic Reviews and 	Meta-Analyses including 	PIOMI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Discussion</a:t>
                      </a:r>
                    </a:p>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Poster </a:t>
                      </a:r>
                    </a:p>
                    <a:p>
                      <a:pPr marL="0" marR="0" algn="l">
                        <a:lnSpc>
                          <a:spcPct val="107000"/>
                        </a:lnSpc>
                        <a:spcBef>
                          <a:spcPts val="0"/>
                        </a:spcBef>
                        <a:spcAft>
                          <a:spcPts val="0"/>
                        </a:spcAft>
                      </a:pPr>
                      <a:r>
                        <a:rPr lang="en-US" sz="1000" dirty="0">
                          <a:effectLst/>
                        </a:rPr>
                        <a:t>Handout of Reference List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1033972519"/>
                  </a:ext>
                </a:extLst>
              </a:tr>
              <a:tr h="475239">
                <a:tc>
                  <a:txBody>
                    <a:bodyPr/>
                    <a:lstStyle/>
                    <a:p>
                      <a:pPr marL="0" marR="0" algn="l">
                        <a:lnSpc>
                          <a:spcPct val="107000"/>
                        </a:lnSpc>
                        <a:spcBef>
                          <a:spcPts val="0"/>
                        </a:spcBef>
                        <a:spcAft>
                          <a:spcPts val="0"/>
                        </a:spcAft>
                      </a:pPr>
                      <a:r>
                        <a:rPr lang="en-US" sz="800" b="0" dirty="0">
                          <a:solidFill>
                            <a:schemeClr val="bg1"/>
                          </a:solidFill>
                          <a:effectLst/>
                        </a:rPr>
                        <a:t>List the positive feeding outcomes after PIOMI.</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Feeding metrics</a:t>
                      </a:r>
                    </a:p>
                    <a:p>
                      <a:pPr marL="342900" marR="0" lvl="0" indent="-342900" algn="l">
                        <a:lnSpc>
                          <a:spcPct val="107000"/>
                        </a:lnSpc>
                        <a:spcBef>
                          <a:spcPts val="0"/>
                        </a:spcBef>
                        <a:spcAft>
                          <a:spcPts val="0"/>
                        </a:spcAft>
                        <a:buFont typeface="+mj-lt"/>
                        <a:buAutoNum type="alphaLcPeriod"/>
                      </a:pPr>
                      <a:r>
                        <a:rPr lang="en-US" sz="800" dirty="0">
                          <a:effectLst/>
                        </a:rPr>
                        <a:t>Sucking metrics</a:t>
                      </a:r>
                    </a:p>
                    <a:p>
                      <a:pPr marL="342900" marR="0" lvl="0" indent="-342900" algn="l">
                        <a:lnSpc>
                          <a:spcPct val="107000"/>
                        </a:lnSpc>
                        <a:spcBef>
                          <a:spcPts val="0"/>
                        </a:spcBef>
                        <a:spcAft>
                          <a:spcPts val="0"/>
                        </a:spcAft>
                        <a:buFont typeface="+mj-lt"/>
                        <a:buAutoNum type="alphaLcPeriod"/>
                      </a:pPr>
                      <a:r>
                        <a:rPr lang="en-US" sz="800" dirty="0">
                          <a:effectLst/>
                        </a:rPr>
                        <a:t>Length of hospital stay</a:t>
                      </a:r>
                    </a:p>
                    <a:p>
                      <a:pPr marL="342900" marR="0" lvl="0" indent="-342900" algn="l">
                        <a:lnSpc>
                          <a:spcPct val="107000"/>
                        </a:lnSpc>
                        <a:spcBef>
                          <a:spcPts val="0"/>
                        </a:spcBef>
                        <a:spcAft>
                          <a:spcPts val="0"/>
                        </a:spcAft>
                        <a:buFont typeface="+mj-lt"/>
                        <a:buAutoNum type="alphaLcPeriod"/>
                      </a:pPr>
                      <a:r>
                        <a:rPr lang="en-US" sz="800" dirty="0">
                          <a:effectLst/>
                        </a:rPr>
                        <a:t>Follow-up studies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Systematic Review Poster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700421452"/>
                  </a:ext>
                </a:extLst>
              </a:tr>
              <a:tr h="1195993">
                <a:tc>
                  <a:txBody>
                    <a:bodyPr/>
                    <a:lstStyle/>
                    <a:p>
                      <a:pPr marL="0" marR="0" algn="l">
                        <a:lnSpc>
                          <a:spcPct val="107000"/>
                        </a:lnSpc>
                        <a:spcBef>
                          <a:spcPts val="0"/>
                        </a:spcBef>
                        <a:spcAft>
                          <a:spcPts val="0"/>
                        </a:spcAft>
                      </a:pPr>
                      <a:r>
                        <a:rPr lang="en-US" sz="800" b="0" dirty="0">
                          <a:solidFill>
                            <a:schemeClr val="bg1"/>
                          </a:solidFill>
                          <a:effectLst/>
                        </a:rPr>
                        <a:t>Demonstrate how to apply PIOMI to the preterm infant.</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8 step Tool</a:t>
                      </a:r>
                    </a:p>
                    <a:p>
                      <a:pPr marL="342900" marR="0" lvl="0" indent="-342900" algn="l">
                        <a:lnSpc>
                          <a:spcPct val="107000"/>
                        </a:lnSpc>
                        <a:spcBef>
                          <a:spcPts val="0"/>
                        </a:spcBef>
                        <a:spcAft>
                          <a:spcPts val="0"/>
                        </a:spcAft>
                        <a:buFont typeface="+mj-lt"/>
                        <a:buAutoNum type="alphaLcPeriod"/>
                      </a:pPr>
                      <a:r>
                        <a:rPr lang="en-US" sz="800" dirty="0">
                          <a:effectLst/>
                        </a:rPr>
                        <a:t>8 step Parent Version</a:t>
                      </a:r>
                    </a:p>
                    <a:p>
                      <a:pPr marL="342900" marR="0" lvl="0" indent="-342900" algn="l">
                        <a:lnSpc>
                          <a:spcPct val="107000"/>
                        </a:lnSpc>
                        <a:spcBef>
                          <a:spcPts val="0"/>
                        </a:spcBef>
                        <a:spcAft>
                          <a:spcPts val="0"/>
                        </a:spcAft>
                        <a:buFont typeface="+mj-lt"/>
                        <a:buAutoNum type="alphaLcPeriod"/>
                      </a:pPr>
                      <a:r>
                        <a:rPr lang="en-US" sz="800" dirty="0">
                          <a:effectLst/>
                        </a:rPr>
                        <a:t>Quick Reference Guides</a:t>
                      </a:r>
                    </a:p>
                    <a:p>
                      <a:pPr marL="342900" marR="0" lvl="0" indent="-342900" algn="l">
                        <a:lnSpc>
                          <a:spcPct val="107000"/>
                        </a:lnSpc>
                        <a:spcBef>
                          <a:spcPts val="0"/>
                        </a:spcBef>
                        <a:spcAft>
                          <a:spcPts val="0"/>
                        </a:spcAft>
                        <a:buFont typeface="+mj-lt"/>
                        <a:buAutoNum type="alphaLcPeriod"/>
                      </a:pPr>
                      <a:r>
                        <a:rPr lang="en-US" sz="800" dirty="0">
                          <a:effectLst/>
                        </a:rPr>
                        <a:t>Reliability Rating Tool</a:t>
                      </a:r>
                    </a:p>
                    <a:p>
                      <a:pPr marL="342900" marR="0" lvl="0" indent="-342900" algn="l">
                        <a:lnSpc>
                          <a:spcPct val="107000"/>
                        </a:lnSpc>
                        <a:spcBef>
                          <a:spcPts val="0"/>
                        </a:spcBef>
                        <a:spcAft>
                          <a:spcPts val="0"/>
                        </a:spcAft>
                        <a:buFont typeface="+mj-lt"/>
                        <a:buAutoNum type="alphaLcPeriod"/>
                      </a:pPr>
                      <a:r>
                        <a:rPr lang="en-US" sz="800" dirty="0">
                          <a:effectLst/>
                        </a:rPr>
                        <a:t>Eligible infants</a:t>
                      </a:r>
                    </a:p>
                    <a:p>
                      <a:pPr marL="342900" marR="0" lvl="0" indent="-342900" algn="l">
                        <a:lnSpc>
                          <a:spcPct val="107000"/>
                        </a:lnSpc>
                        <a:spcBef>
                          <a:spcPts val="0"/>
                        </a:spcBef>
                        <a:spcAft>
                          <a:spcPts val="0"/>
                        </a:spcAft>
                        <a:buFont typeface="+mj-lt"/>
                        <a:buAutoNum type="alphaLcPeriod"/>
                      </a:pPr>
                      <a:r>
                        <a:rPr lang="en-US" sz="800" dirty="0">
                          <a:effectLst/>
                        </a:rPr>
                        <a:t>Positioning</a:t>
                      </a:r>
                    </a:p>
                    <a:p>
                      <a:pPr marL="342900" marR="0" lvl="0" indent="-342900" algn="l">
                        <a:lnSpc>
                          <a:spcPct val="107000"/>
                        </a:lnSpc>
                        <a:spcBef>
                          <a:spcPts val="0"/>
                        </a:spcBef>
                        <a:spcAft>
                          <a:spcPts val="0"/>
                        </a:spcAft>
                        <a:buFont typeface="+mj-lt"/>
                        <a:buAutoNum type="alphaLcPeriod"/>
                      </a:pPr>
                      <a:r>
                        <a:rPr lang="en-US" sz="800" dirty="0">
                          <a:effectLst/>
                        </a:rPr>
                        <a:t>Application of PIOMI:</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Technique</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Order</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Timing</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Video (13 mins)</a:t>
                      </a:r>
                    </a:p>
                    <a:p>
                      <a:pPr marL="0" marR="0" algn="l">
                        <a:lnSpc>
                          <a:spcPct val="107000"/>
                        </a:lnSpc>
                        <a:spcBef>
                          <a:spcPts val="0"/>
                        </a:spcBef>
                        <a:spcAft>
                          <a:spcPts val="0"/>
                        </a:spcAft>
                      </a:pPr>
                      <a:r>
                        <a:rPr lang="en-US" sz="1000" dirty="0">
                          <a:effectLst/>
                        </a:rPr>
                        <a:t>Handouts: All Tools</a:t>
                      </a:r>
                    </a:p>
                    <a:p>
                      <a:pPr marL="0" marR="0" algn="l">
                        <a:lnSpc>
                          <a:spcPct val="107000"/>
                        </a:lnSpc>
                        <a:spcBef>
                          <a:spcPts val="0"/>
                        </a:spcBef>
                        <a:spcAft>
                          <a:spcPts val="0"/>
                        </a:spcAft>
                      </a:pPr>
                      <a:r>
                        <a:rPr lang="en-US" sz="1000" dirty="0">
                          <a:effectLst/>
                        </a:rPr>
                        <a:t>Demonstration</a:t>
                      </a:r>
                    </a:p>
                    <a:p>
                      <a:pPr marL="0" marR="0" algn="l">
                        <a:lnSpc>
                          <a:spcPct val="107000"/>
                        </a:lnSpc>
                        <a:spcBef>
                          <a:spcPts val="0"/>
                        </a:spcBef>
                        <a:spcAft>
                          <a:spcPts val="0"/>
                        </a:spcAft>
                      </a:pPr>
                      <a:r>
                        <a:rPr lang="en-US" sz="1000" dirty="0">
                          <a:effectLst/>
                        </a:rPr>
                        <a:t>Practice Session</a:t>
                      </a:r>
                    </a:p>
                    <a:p>
                      <a:pPr marL="0" marR="0" algn="l">
                        <a:lnSpc>
                          <a:spcPct val="107000"/>
                        </a:lnSpc>
                        <a:spcBef>
                          <a:spcPts val="0"/>
                        </a:spcBef>
                        <a:spcAft>
                          <a:spcPts val="0"/>
                        </a:spcAft>
                      </a:pPr>
                      <a:r>
                        <a:rPr lang="en-US" sz="1000" dirty="0">
                          <a:effectLst/>
                        </a:rPr>
                        <a:t>Return Demonstration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000" dirty="0">
                          <a:effectLst/>
                        </a:rPr>
                        <a:t>60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1866055875"/>
                  </a:ext>
                </a:extLst>
              </a:tr>
              <a:tr h="1556370">
                <a:tc>
                  <a:txBody>
                    <a:bodyPr/>
                    <a:lstStyle/>
                    <a:p>
                      <a:pPr marL="0" marR="0" algn="l">
                        <a:lnSpc>
                          <a:spcPct val="107000"/>
                        </a:lnSpc>
                        <a:spcBef>
                          <a:spcPts val="0"/>
                        </a:spcBef>
                        <a:spcAft>
                          <a:spcPts val="0"/>
                        </a:spcAft>
                      </a:pPr>
                      <a:r>
                        <a:rPr lang="en-US" sz="800" b="0" dirty="0">
                          <a:solidFill>
                            <a:schemeClr val="bg1"/>
                          </a:solidFill>
                          <a:effectLst/>
                        </a:rPr>
                        <a:t>Discuss development of unit protocols to implement PIOMI in the NICU.</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Interdisciplinary Roles</a:t>
                      </a:r>
                    </a:p>
                    <a:p>
                      <a:pPr marL="457200" marR="0" algn="l">
                        <a:lnSpc>
                          <a:spcPct val="107000"/>
                        </a:lnSpc>
                        <a:spcBef>
                          <a:spcPts val="0"/>
                        </a:spcBef>
                        <a:spcAft>
                          <a:spcPts val="0"/>
                        </a:spcAft>
                      </a:pPr>
                      <a:r>
                        <a:rPr lang="en-US" sz="800" dirty="0">
                          <a:effectLst/>
                        </a:rPr>
                        <a:t> Training for PIOMI</a:t>
                      </a:r>
                    </a:p>
                    <a:p>
                      <a:pPr marL="457200" marR="0" algn="l">
                        <a:lnSpc>
                          <a:spcPct val="107000"/>
                        </a:lnSpc>
                        <a:spcBef>
                          <a:spcPts val="0"/>
                        </a:spcBef>
                        <a:spcAft>
                          <a:spcPts val="0"/>
                        </a:spcAft>
                      </a:pPr>
                      <a:r>
                        <a:rPr lang="en-US" sz="800" dirty="0">
                          <a:effectLst/>
                        </a:rPr>
                        <a:t>     Manager</a:t>
                      </a:r>
                    </a:p>
                    <a:p>
                      <a:pPr marL="457200" marR="0" algn="l">
                        <a:lnSpc>
                          <a:spcPct val="107000"/>
                        </a:lnSpc>
                        <a:spcBef>
                          <a:spcPts val="0"/>
                        </a:spcBef>
                        <a:spcAft>
                          <a:spcPts val="0"/>
                        </a:spcAft>
                      </a:pPr>
                      <a:r>
                        <a:rPr lang="en-US" sz="800" dirty="0">
                          <a:effectLst/>
                        </a:rPr>
                        <a:t>     Educator</a:t>
                      </a:r>
                    </a:p>
                    <a:p>
                      <a:pPr marL="457200" marR="0" algn="l">
                        <a:lnSpc>
                          <a:spcPct val="107000"/>
                        </a:lnSpc>
                        <a:spcBef>
                          <a:spcPts val="0"/>
                        </a:spcBef>
                        <a:spcAft>
                          <a:spcPts val="0"/>
                        </a:spcAft>
                      </a:pPr>
                      <a:r>
                        <a:rPr lang="en-US" sz="800" dirty="0">
                          <a:effectLst/>
                        </a:rPr>
                        <a:t>     IT</a:t>
                      </a:r>
                    </a:p>
                    <a:p>
                      <a:pPr marL="457200" marR="0" algn="l">
                        <a:lnSpc>
                          <a:spcPct val="107000"/>
                        </a:lnSpc>
                        <a:spcBef>
                          <a:spcPts val="0"/>
                        </a:spcBef>
                        <a:spcAft>
                          <a:spcPts val="0"/>
                        </a:spcAft>
                      </a:pPr>
                      <a:r>
                        <a:rPr lang="en-US" sz="800" dirty="0">
                          <a:effectLst/>
                        </a:rPr>
                        <a:t>Applying PIOMI</a:t>
                      </a:r>
                    </a:p>
                    <a:p>
                      <a:pPr marL="457200" marR="0" algn="l">
                        <a:lnSpc>
                          <a:spcPct val="107000"/>
                        </a:lnSpc>
                        <a:spcBef>
                          <a:spcPts val="0"/>
                        </a:spcBef>
                        <a:spcAft>
                          <a:spcPts val="0"/>
                        </a:spcAft>
                      </a:pPr>
                      <a:r>
                        <a:rPr lang="en-US" sz="800" dirty="0">
                          <a:effectLst/>
                        </a:rPr>
                        <a:t>     Therapist </a:t>
                      </a:r>
                    </a:p>
                    <a:p>
                      <a:pPr marL="457200" marR="0" algn="l">
                        <a:lnSpc>
                          <a:spcPct val="107000"/>
                        </a:lnSpc>
                        <a:spcBef>
                          <a:spcPts val="0"/>
                        </a:spcBef>
                        <a:spcAft>
                          <a:spcPts val="0"/>
                        </a:spcAft>
                      </a:pPr>
                      <a:r>
                        <a:rPr lang="en-US" sz="800" dirty="0">
                          <a:effectLst/>
                        </a:rPr>
                        <a:t>     RN    </a:t>
                      </a:r>
                    </a:p>
                    <a:p>
                      <a:pPr marL="457200" marR="0" algn="l">
                        <a:lnSpc>
                          <a:spcPct val="107000"/>
                        </a:lnSpc>
                        <a:spcBef>
                          <a:spcPts val="0"/>
                        </a:spcBef>
                        <a:spcAft>
                          <a:spcPts val="0"/>
                        </a:spcAft>
                      </a:pPr>
                      <a:r>
                        <a:rPr lang="en-US" sz="800" dirty="0">
                          <a:effectLst/>
                        </a:rPr>
                        <a:t>     Parent</a:t>
                      </a:r>
                    </a:p>
                    <a:p>
                      <a:pPr marL="342900" marR="0" lvl="0" indent="-342900" algn="l">
                        <a:lnSpc>
                          <a:spcPct val="107000"/>
                        </a:lnSpc>
                        <a:spcBef>
                          <a:spcPts val="0"/>
                        </a:spcBef>
                        <a:spcAft>
                          <a:spcPts val="0"/>
                        </a:spcAft>
                        <a:buFont typeface="+mj-lt"/>
                        <a:buAutoNum type="alphaLcPeriod"/>
                      </a:pPr>
                      <a:r>
                        <a:rPr lang="en-US" sz="800" dirty="0">
                          <a:effectLst/>
                        </a:rPr>
                        <a:t>Timing</a:t>
                      </a:r>
                    </a:p>
                    <a:p>
                      <a:pPr marL="342900" marR="0" lvl="0" indent="-342900" algn="l">
                        <a:lnSpc>
                          <a:spcPct val="107000"/>
                        </a:lnSpc>
                        <a:spcBef>
                          <a:spcPts val="0"/>
                        </a:spcBef>
                        <a:spcAft>
                          <a:spcPts val="0"/>
                        </a:spcAft>
                        <a:buFont typeface="+mj-lt"/>
                        <a:buAutoNum type="alphaLcPeriod"/>
                      </a:pPr>
                      <a:r>
                        <a:rPr lang="en-US" sz="800" dirty="0">
                          <a:effectLst/>
                        </a:rPr>
                        <a:t>Frequency (#/day)</a:t>
                      </a:r>
                    </a:p>
                    <a:p>
                      <a:pPr marL="342900" marR="0" lvl="0" indent="-342900" algn="l">
                        <a:lnSpc>
                          <a:spcPct val="107000"/>
                        </a:lnSpc>
                        <a:spcBef>
                          <a:spcPts val="0"/>
                        </a:spcBef>
                        <a:spcAft>
                          <a:spcPts val="0"/>
                        </a:spcAft>
                        <a:buFont typeface="+mj-lt"/>
                        <a:buAutoNum type="alphaLcPeriod"/>
                      </a:pPr>
                      <a:r>
                        <a:rPr lang="en-US" sz="800" dirty="0">
                          <a:effectLst/>
                        </a:rPr>
                        <a:t>Duration (how many days)</a:t>
                      </a:r>
                    </a:p>
                    <a:p>
                      <a:pPr marL="342900" marR="0" lvl="0" indent="-342900" algn="l">
                        <a:lnSpc>
                          <a:spcPct val="107000"/>
                        </a:lnSpc>
                        <a:spcBef>
                          <a:spcPts val="0"/>
                        </a:spcBef>
                        <a:spcAft>
                          <a:spcPts val="0"/>
                        </a:spcAft>
                        <a:buFont typeface="+mj-lt"/>
                        <a:buAutoNum type="alphaLcPeriod"/>
                      </a:pPr>
                      <a:r>
                        <a:rPr lang="en-US" sz="800" dirty="0">
                          <a:effectLst/>
                        </a:rPr>
                        <a:t>Documentation needs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err="1">
                          <a:effectLst/>
                        </a:rPr>
                        <a:t>Powerpoint</a:t>
                      </a:r>
                      <a:endParaRPr lang="en-US" sz="1000" dirty="0">
                        <a:effectLst/>
                      </a:endParaRPr>
                    </a:p>
                    <a:p>
                      <a:pPr marL="0" marR="0" algn="l">
                        <a:lnSpc>
                          <a:spcPct val="107000"/>
                        </a:lnSpc>
                        <a:spcBef>
                          <a:spcPts val="0"/>
                        </a:spcBef>
                        <a:spcAft>
                          <a:spcPts val="0"/>
                        </a:spcAft>
                      </a:pPr>
                      <a:r>
                        <a:rPr lang="en-US" sz="1000" dirty="0">
                          <a:effectLst/>
                        </a:rPr>
                        <a:t>Poster </a:t>
                      </a:r>
                    </a:p>
                    <a:p>
                      <a:pPr marL="0" marR="0" algn="l">
                        <a:lnSpc>
                          <a:spcPct val="107000"/>
                        </a:lnSpc>
                        <a:spcBef>
                          <a:spcPts val="0"/>
                        </a:spcBef>
                        <a:spcAft>
                          <a:spcPts val="0"/>
                        </a:spcAft>
                      </a:pPr>
                      <a:r>
                        <a:rPr lang="en-US" sz="1000" dirty="0">
                          <a:effectLst/>
                        </a:rPr>
                        <a:t>Discussion</a:t>
                      </a:r>
                    </a:p>
                    <a:p>
                      <a:pPr marL="0" marR="0" algn="l">
                        <a:lnSpc>
                          <a:spcPct val="107000"/>
                        </a:lnSpc>
                        <a:spcBef>
                          <a:spcPts val="0"/>
                        </a:spcBef>
                        <a:spcAft>
                          <a:spcPts val="0"/>
                        </a:spcAft>
                      </a:pPr>
                      <a:r>
                        <a:rPr lang="en-US" sz="1000" dirty="0">
                          <a:effectLst/>
                        </a:rPr>
                        <a:t>Q&amp;A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000" dirty="0">
                          <a:effectLst/>
                        </a:rPr>
                        <a:t>30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2227646702"/>
                  </a:ext>
                </a:extLst>
              </a:tr>
              <a:tr h="355113">
                <a:tc>
                  <a:txBody>
                    <a:bodyPr/>
                    <a:lstStyle/>
                    <a:p>
                      <a:pPr marL="0" marR="0" algn="l">
                        <a:lnSpc>
                          <a:spcPct val="107000"/>
                        </a:lnSpc>
                        <a:spcBef>
                          <a:spcPts val="0"/>
                        </a:spcBef>
                        <a:spcAft>
                          <a:spcPts val="0"/>
                        </a:spcAft>
                      </a:pPr>
                      <a:r>
                        <a:rPr lang="en-US" sz="800" b="0" dirty="0">
                          <a:solidFill>
                            <a:schemeClr val="bg1"/>
                          </a:solidFill>
                          <a:effectLst/>
                        </a:rPr>
                        <a:t>Discuss future research opportunities/needs for PIOMI.</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342900" marR="0" lvl="0" indent="-342900" algn="l">
                        <a:lnSpc>
                          <a:spcPct val="107000"/>
                        </a:lnSpc>
                        <a:spcBef>
                          <a:spcPts val="0"/>
                        </a:spcBef>
                        <a:spcAft>
                          <a:spcPts val="0"/>
                        </a:spcAft>
                        <a:buFont typeface="+mj-lt"/>
                        <a:buAutoNum type="alphaLcPeriod"/>
                      </a:pPr>
                      <a:r>
                        <a:rPr lang="en-US" sz="800" dirty="0">
                          <a:effectLst/>
                        </a:rPr>
                        <a:t>Research vs QI projects</a:t>
                      </a:r>
                    </a:p>
                    <a:p>
                      <a:pPr marL="342900" marR="0" lvl="0" indent="-342900" algn="l">
                        <a:lnSpc>
                          <a:spcPct val="107000"/>
                        </a:lnSpc>
                        <a:spcBef>
                          <a:spcPts val="0"/>
                        </a:spcBef>
                        <a:spcAft>
                          <a:spcPts val="0"/>
                        </a:spcAft>
                        <a:buFont typeface="+mj-lt"/>
                        <a:buAutoNum type="alphaLcPeriod"/>
                      </a:pPr>
                      <a:r>
                        <a:rPr lang="en-US" sz="800" dirty="0">
                          <a:effectLst/>
                        </a:rPr>
                        <a:t>Variables needed</a:t>
                      </a:r>
                    </a:p>
                    <a:p>
                      <a:pPr marL="342900" marR="0" lvl="0" indent="-342900" algn="l">
                        <a:lnSpc>
                          <a:spcPct val="107000"/>
                        </a:lnSpc>
                        <a:spcBef>
                          <a:spcPts val="0"/>
                        </a:spcBef>
                        <a:spcAft>
                          <a:spcPts val="0"/>
                        </a:spcAft>
                        <a:buFont typeface="+mj-lt"/>
                        <a:buAutoNum type="alphaLcPeriod"/>
                      </a:pPr>
                      <a:r>
                        <a:rPr lang="en-US" sz="800" dirty="0">
                          <a:effectLst/>
                        </a:rPr>
                        <a:t>Consultation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100" dirty="0">
                          <a:effectLst/>
                        </a:rPr>
                        <a:t>Discussion</a:t>
                      </a:r>
                    </a:p>
                    <a:p>
                      <a:pPr marL="0" marR="0" algn="l">
                        <a:lnSpc>
                          <a:spcPct val="107000"/>
                        </a:lnSpc>
                        <a:spcBef>
                          <a:spcPts val="0"/>
                        </a:spcBef>
                        <a:spcAft>
                          <a:spcPts val="0"/>
                        </a:spcAft>
                      </a:pPr>
                      <a:r>
                        <a:rPr lang="en-US" sz="1100" dirty="0">
                          <a:effectLst/>
                        </a:rPr>
                        <a:t>Q&amp;A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tc>
                  <a:txBody>
                    <a:bodyPr/>
                    <a:lstStyle/>
                    <a:p>
                      <a:pPr marL="0" marR="0" algn="l">
                        <a:lnSpc>
                          <a:spcPct val="107000"/>
                        </a:lnSpc>
                        <a:spcBef>
                          <a:spcPts val="0"/>
                        </a:spcBef>
                        <a:spcAft>
                          <a:spcPts val="0"/>
                        </a:spcAft>
                      </a:pPr>
                      <a:r>
                        <a:rPr lang="en-US" sz="1100" dirty="0">
                          <a:effectLst/>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20000"/>
                        <a:lumOff val="80000"/>
                      </a:schemeClr>
                    </a:solidFill>
                  </a:tcPr>
                </a:tc>
                <a:extLst>
                  <a:ext uri="{0D108BD9-81ED-4DB2-BD59-A6C34878D82A}">
                    <a16:rowId xmlns:a16="http://schemas.microsoft.com/office/drawing/2014/main" val="332756824"/>
                  </a:ext>
                </a:extLst>
              </a:tr>
              <a:tr h="835616">
                <a:tc>
                  <a:txBody>
                    <a:bodyPr/>
                    <a:lstStyle/>
                    <a:p>
                      <a:pPr marL="0" marR="0" algn="l">
                        <a:lnSpc>
                          <a:spcPct val="107000"/>
                        </a:lnSpc>
                        <a:spcBef>
                          <a:spcPts val="0"/>
                        </a:spcBef>
                        <a:spcAft>
                          <a:spcPts val="0"/>
                        </a:spcAft>
                      </a:pPr>
                      <a:r>
                        <a:rPr lang="en-US" sz="800" b="0" dirty="0">
                          <a:solidFill>
                            <a:schemeClr val="bg1"/>
                          </a:solidFill>
                          <a:effectLst/>
                        </a:rPr>
                        <a:t>Evaluate the training session.</a:t>
                      </a:r>
                      <a:endParaRPr lang="en-US" sz="8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800" dirty="0">
                          <a:effectLst/>
                        </a:rPr>
                        <a:t>Evaluation of:</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PIOMI video</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Handouts/Tools</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Practice Session</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Demo/Return Demo</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Instructor</a:t>
                      </a:r>
                    </a:p>
                    <a:p>
                      <a:pPr marL="342900" marR="0" lvl="0" indent="-342900" algn="l">
                        <a:lnSpc>
                          <a:spcPct val="107000"/>
                        </a:lnSpc>
                        <a:spcBef>
                          <a:spcPts val="0"/>
                        </a:spcBef>
                        <a:spcAft>
                          <a:spcPts val="0"/>
                        </a:spcAft>
                        <a:buFont typeface="Symbol" panose="05050102010706020507" pitchFamily="18" charset="2"/>
                        <a:buChar char=""/>
                      </a:pPr>
                      <a:r>
                        <a:rPr lang="en-US" sz="800" dirty="0">
                          <a:effectLst/>
                        </a:rPr>
                        <a:t>Virtual Conference Overall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100" dirty="0">
                          <a:effectLst/>
                        </a:rPr>
                        <a:t>Paper evaluation tool (optional anonymity)</a:t>
                      </a:r>
                    </a:p>
                    <a:p>
                      <a:pPr marL="0" marR="0" algn="l">
                        <a:lnSpc>
                          <a:spcPct val="107000"/>
                        </a:lnSpc>
                        <a:spcBef>
                          <a:spcPts val="0"/>
                        </a:spcBef>
                        <a:spcAft>
                          <a:spcPts val="0"/>
                        </a:spcAft>
                      </a:pPr>
                      <a:r>
                        <a:rPr lang="en-US" sz="1100" dirty="0">
                          <a:effectLst/>
                        </a:rPr>
                        <a:t>Verbal discussion/Feedback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tc>
                  <a:txBody>
                    <a:bodyPr/>
                    <a:lstStyle/>
                    <a:p>
                      <a:pPr marL="0" marR="0" algn="l">
                        <a:lnSpc>
                          <a:spcPct val="107000"/>
                        </a:lnSpc>
                        <a:spcBef>
                          <a:spcPts val="0"/>
                        </a:spcBef>
                        <a:spcAft>
                          <a:spcPts val="0"/>
                        </a:spcAft>
                      </a:pPr>
                      <a:r>
                        <a:rPr lang="en-US" sz="11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625" marR="31625" marT="0" marB="0">
                    <a:solidFill>
                      <a:schemeClr val="accent1">
                        <a:lumMod val="40000"/>
                        <a:lumOff val="60000"/>
                      </a:schemeClr>
                    </a:solidFill>
                  </a:tcPr>
                </a:tc>
                <a:extLst>
                  <a:ext uri="{0D108BD9-81ED-4DB2-BD59-A6C34878D82A}">
                    <a16:rowId xmlns:a16="http://schemas.microsoft.com/office/drawing/2014/main" val="1690213625"/>
                  </a:ext>
                </a:extLst>
              </a:tr>
            </a:tbl>
          </a:graphicData>
        </a:graphic>
      </p:graphicFrame>
    </p:spTree>
    <p:extLst>
      <p:ext uri="{BB962C8B-B14F-4D97-AF65-F5344CB8AC3E}">
        <p14:creationId xmlns:p14="http://schemas.microsoft.com/office/powerpoint/2010/main" val="2879841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FD50D0-1315-48C4-BB87-7646B049A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A83E95F-11F0-4EF3-B911-EC4A265F08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8" name="Freeform 44">
              <a:extLst>
                <a:ext uri="{FF2B5EF4-FFF2-40B4-BE49-F238E27FC236}">
                  <a16:creationId xmlns:a16="http://schemas.microsoft.com/office/drawing/2014/main" id="{4A5621C8-F0D7-4928-9BC5-B15B318AF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5">
              <a:extLst>
                <a:ext uri="{FF2B5EF4-FFF2-40B4-BE49-F238E27FC236}">
                  <a16:creationId xmlns:a16="http://schemas.microsoft.com/office/drawing/2014/main" id="{3F55EE6D-8E4E-47F0-B7BC-D45AECE433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C2EC5D6B-2D05-4DDF-9E09-8814EA492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F7890FC4-3706-4665-B92A-D37982414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5B29EAEC-4EE8-4823-BBB4-9012708C82B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B289F27-1748-4618-9DFF-8A3090BFE603}"/>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dirty="0">
                <a:solidFill>
                  <a:srgbClr val="FFFFFF"/>
                </a:solidFill>
              </a:rPr>
              <a:t>Resources on www.PIOMI.com</a:t>
            </a:r>
          </a:p>
        </p:txBody>
      </p:sp>
      <p:sp>
        <p:nvSpPr>
          <p:cNvPr id="4" name="Content Placeholder 3">
            <a:extLst>
              <a:ext uri="{FF2B5EF4-FFF2-40B4-BE49-F238E27FC236}">
                <a16:creationId xmlns:a16="http://schemas.microsoft.com/office/drawing/2014/main" id="{BEBA7849-3C5F-4653-BC59-A6D02B4BB1CB}"/>
              </a:ext>
            </a:extLst>
          </p:cNvPr>
          <p:cNvSpPr>
            <a:spLocks noGrp="1"/>
          </p:cNvSpPr>
          <p:nvPr>
            <p:ph sz="half" idx="2"/>
          </p:nvPr>
        </p:nvSpPr>
        <p:spPr>
          <a:xfrm>
            <a:off x="1424904" y="2543175"/>
            <a:ext cx="3385635" cy="3363846"/>
          </a:xfrm>
        </p:spPr>
        <p:txBody>
          <a:bodyPr vert="horz" lIns="91440" tIns="45720" rIns="91440" bIns="45720" rtlCol="0" anchor="ctr">
            <a:normAutofit/>
          </a:bodyPr>
          <a:lstStyle/>
          <a:p>
            <a:r>
              <a:rPr lang="en-US" sz="1400"/>
              <a:t>Background on PIOMI</a:t>
            </a:r>
          </a:p>
          <a:p>
            <a:r>
              <a:rPr lang="en-US" sz="1400"/>
              <a:t>Abbreviated Demonstration video</a:t>
            </a:r>
          </a:p>
          <a:p>
            <a:r>
              <a:rPr lang="en-US" sz="1400"/>
              <a:t>Research &amp; Evidence</a:t>
            </a:r>
          </a:p>
          <a:p>
            <a:r>
              <a:rPr lang="en-US" sz="1400"/>
              <a:t>All known publications with links</a:t>
            </a:r>
          </a:p>
          <a:p>
            <a:r>
              <a:rPr lang="en-US" sz="1400"/>
              <a:t>All conference presentations with links</a:t>
            </a:r>
          </a:p>
          <a:p>
            <a:r>
              <a:rPr lang="en-US" sz="1400"/>
              <a:t>Training Options</a:t>
            </a:r>
          </a:p>
          <a:p>
            <a:r>
              <a:rPr lang="en-US" sz="1400"/>
              <a:t>Testimonials</a:t>
            </a:r>
          </a:p>
          <a:p>
            <a:r>
              <a:rPr lang="en-US" sz="1400"/>
              <a:t>PIOMI for Purchase</a:t>
            </a:r>
          </a:p>
          <a:p>
            <a:r>
              <a:rPr lang="en-US" sz="1400"/>
              <a:t>Live Chat consultation with Dr Lessen Knoll</a:t>
            </a:r>
          </a:p>
          <a:p>
            <a:endParaRPr lang="en-US" sz="1400"/>
          </a:p>
          <a:p>
            <a:endParaRPr lang="en-US" sz="1400"/>
          </a:p>
        </p:txBody>
      </p:sp>
      <p:pic>
        <p:nvPicPr>
          <p:cNvPr id="5" name="Picture 4">
            <a:extLst>
              <a:ext uri="{FF2B5EF4-FFF2-40B4-BE49-F238E27FC236}">
                <a16:creationId xmlns:a16="http://schemas.microsoft.com/office/drawing/2014/main" id="{E2D457F2-951A-41CE-958D-6BA531147AE1}"/>
              </a:ext>
            </a:extLst>
          </p:cNvPr>
          <p:cNvPicPr>
            <a:picLocks noChangeAspect="1"/>
          </p:cNvPicPr>
          <p:nvPr/>
        </p:nvPicPr>
        <p:blipFill>
          <a:blip r:embed="rId2"/>
          <a:stretch>
            <a:fillRect/>
          </a:stretch>
        </p:blipFill>
        <p:spPr>
          <a:xfrm>
            <a:off x="5276639" y="3237395"/>
            <a:ext cx="2650372" cy="1926680"/>
          </a:xfrm>
          <a:prstGeom prst="rect">
            <a:avLst/>
          </a:prstGeom>
        </p:spPr>
      </p:pic>
      <p:pic>
        <p:nvPicPr>
          <p:cNvPr id="10" name="Picture 9">
            <a:extLst>
              <a:ext uri="{FF2B5EF4-FFF2-40B4-BE49-F238E27FC236}">
                <a16:creationId xmlns:a16="http://schemas.microsoft.com/office/drawing/2014/main" id="{5C67E811-6EDB-4877-86C9-91225ADDF916}"/>
              </a:ext>
            </a:extLst>
          </p:cNvPr>
          <p:cNvPicPr>
            <a:picLocks noChangeAspect="1"/>
          </p:cNvPicPr>
          <p:nvPr/>
        </p:nvPicPr>
        <p:blipFill>
          <a:blip r:embed="rId3"/>
          <a:stretch>
            <a:fillRect/>
          </a:stretch>
        </p:blipFill>
        <p:spPr>
          <a:xfrm>
            <a:off x="8087032" y="3257067"/>
            <a:ext cx="2657430" cy="1870504"/>
          </a:xfrm>
          <a:prstGeom prst="rect">
            <a:avLst/>
          </a:prstGeom>
        </p:spPr>
      </p:pic>
      <p:sp>
        <p:nvSpPr>
          <p:cNvPr id="3" name="Rectangle 2">
            <a:extLst>
              <a:ext uri="{FF2B5EF4-FFF2-40B4-BE49-F238E27FC236}">
                <a16:creationId xmlns:a16="http://schemas.microsoft.com/office/drawing/2014/main" id="{062314F5-30F3-4B81-ABA2-5F01569D3BC7}"/>
              </a:ext>
            </a:extLst>
          </p:cNvPr>
          <p:cNvSpPr/>
          <p:nvPr/>
        </p:nvSpPr>
        <p:spPr>
          <a:xfrm>
            <a:off x="7002003" y="5464107"/>
            <a:ext cx="3579541" cy="923330"/>
          </a:xfrm>
          <a:prstGeom prst="rect">
            <a:avLst/>
          </a:prstGeom>
        </p:spPr>
        <p:txBody>
          <a:bodyPr wrap="square">
            <a:spAutoFit/>
          </a:bodyPr>
          <a:lstStyle/>
          <a:p>
            <a:pPr>
              <a:spcAft>
                <a:spcPts val="600"/>
              </a:spcAft>
            </a:pPr>
            <a:r>
              <a:rPr lang="en-US" dirty="0"/>
              <a:t>Go to PIOMI.com for training program information or contact me at </a:t>
            </a:r>
            <a:r>
              <a:rPr lang="en-US" i="1" dirty="0">
                <a:solidFill>
                  <a:schemeClr val="accent1">
                    <a:lumMod val="60000"/>
                    <a:lumOff val="40000"/>
                  </a:schemeClr>
                </a:solidFill>
              </a:rPr>
              <a:t>blessen@iwu.edu</a:t>
            </a:r>
            <a:endParaRPr lang="en-US" i="1">
              <a:solidFill>
                <a:schemeClr val="accent1">
                  <a:lumMod val="60000"/>
                  <a:lumOff val="40000"/>
                </a:schemeClr>
              </a:solidFill>
            </a:endParaRPr>
          </a:p>
        </p:txBody>
      </p:sp>
    </p:spTree>
    <p:extLst>
      <p:ext uri="{BB962C8B-B14F-4D97-AF65-F5344CB8AC3E}">
        <p14:creationId xmlns:p14="http://schemas.microsoft.com/office/powerpoint/2010/main" val="1806954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B289F27-1748-4618-9DFF-8A3090BFE603}"/>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What to find on PIOMI Facebook</a:t>
            </a:r>
          </a:p>
        </p:txBody>
      </p:sp>
      <p:pic>
        <p:nvPicPr>
          <p:cNvPr id="7" name="Picture 6">
            <a:extLst>
              <a:ext uri="{FF2B5EF4-FFF2-40B4-BE49-F238E27FC236}">
                <a16:creationId xmlns:a16="http://schemas.microsoft.com/office/drawing/2014/main" id="{B99ED14E-AA84-4611-A1BB-F0D03C703AF4}"/>
              </a:ext>
            </a:extLst>
          </p:cNvPr>
          <p:cNvPicPr>
            <a:picLocks noChangeAspect="1"/>
          </p:cNvPicPr>
          <p:nvPr/>
        </p:nvPicPr>
        <p:blipFill>
          <a:blip r:embed="rId2"/>
          <a:stretch>
            <a:fillRect/>
          </a:stretch>
        </p:blipFill>
        <p:spPr>
          <a:xfrm>
            <a:off x="1807876" y="3528464"/>
            <a:ext cx="2740574" cy="3102805"/>
          </a:xfrm>
          <a:prstGeom prst="rect">
            <a:avLst/>
          </a:prstGeom>
        </p:spPr>
      </p:pic>
      <p:sp>
        <p:nvSpPr>
          <p:cNvPr id="4" name="Content Placeholder 3">
            <a:extLst>
              <a:ext uri="{FF2B5EF4-FFF2-40B4-BE49-F238E27FC236}">
                <a16:creationId xmlns:a16="http://schemas.microsoft.com/office/drawing/2014/main" id="{BEBA7849-3C5F-4653-BC59-A6D02B4BB1CB}"/>
              </a:ext>
            </a:extLst>
          </p:cNvPr>
          <p:cNvSpPr>
            <a:spLocks noGrp="1"/>
          </p:cNvSpPr>
          <p:nvPr>
            <p:ph sz="half" idx="2"/>
          </p:nvPr>
        </p:nvSpPr>
        <p:spPr>
          <a:xfrm>
            <a:off x="6587374" y="2574130"/>
            <a:ext cx="4179724" cy="3563159"/>
          </a:xfrm>
        </p:spPr>
        <p:txBody>
          <a:bodyPr vert="horz" lIns="91440" tIns="45720" rIns="91440" bIns="45720" rtlCol="0">
            <a:normAutofit/>
          </a:bodyPr>
          <a:lstStyle/>
          <a:p>
            <a:pPr marL="0" indent="0">
              <a:buNone/>
            </a:pPr>
            <a:r>
              <a:rPr lang="en-US" sz="2400" dirty="0"/>
              <a:t>Updates on:</a:t>
            </a:r>
          </a:p>
          <a:p>
            <a:r>
              <a:rPr lang="en-US" sz="2400" dirty="0"/>
              <a:t>Presentations </a:t>
            </a:r>
          </a:p>
          <a:p>
            <a:r>
              <a:rPr lang="en-US" sz="2400" dirty="0"/>
              <a:t>Events</a:t>
            </a:r>
          </a:p>
          <a:p>
            <a:r>
              <a:rPr lang="en-US" sz="2400" dirty="0"/>
              <a:t>New scholarship</a:t>
            </a:r>
          </a:p>
          <a:p>
            <a:r>
              <a:rPr lang="en-US" sz="2400" dirty="0"/>
              <a:t>Publications</a:t>
            </a:r>
          </a:p>
          <a:p>
            <a:r>
              <a:rPr lang="en-US" sz="2400" dirty="0"/>
              <a:t>Networking</a:t>
            </a:r>
          </a:p>
          <a:p>
            <a:endParaRPr lang="en-US" sz="2400" dirty="0"/>
          </a:p>
          <a:p>
            <a:endParaRPr lang="en-US" sz="2400" dirty="0"/>
          </a:p>
        </p:txBody>
      </p:sp>
      <p:sp>
        <p:nvSpPr>
          <p:cNvPr id="6" name="Rectangle 5">
            <a:extLst>
              <a:ext uri="{FF2B5EF4-FFF2-40B4-BE49-F238E27FC236}">
                <a16:creationId xmlns:a16="http://schemas.microsoft.com/office/drawing/2014/main" id="{536DF0EC-43FA-450A-81B2-CABD9A92323B}"/>
              </a:ext>
            </a:extLst>
          </p:cNvPr>
          <p:cNvSpPr/>
          <p:nvPr/>
        </p:nvSpPr>
        <p:spPr>
          <a:xfrm>
            <a:off x="878141" y="2252319"/>
            <a:ext cx="4726487" cy="1077218"/>
          </a:xfrm>
          <a:prstGeom prst="rect">
            <a:avLst/>
          </a:prstGeom>
        </p:spPr>
        <p:txBody>
          <a:bodyPr wrap="none">
            <a:spAutoFit/>
          </a:bodyPr>
          <a:lstStyle/>
          <a:p>
            <a:pPr>
              <a:spcAft>
                <a:spcPts val="600"/>
              </a:spcAft>
            </a:pPr>
            <a:r>
              <a:rPr lang="en-US" dirty="0"/>
              <a:t>PIOMI Premature Infant Oral Motor Intervention</a:t>
            </a:r>
          </a:p>
          <a:p>
            <a:pPr>
              <a:spcAft>
                <a:spcPts val="600"/>
              </a:spcAft>
            </a:pPr>
            <a:r>
              <a:rPr lang="en-US" dirty="0"/>
              <a:t>@pretermoralmotor</a:t>
            </a:r>
          </a:p>
          <a:p>
            <a:pPr>
              <a:spcAft>
                <a:spcPts val="600"/>
              </a:spcAft>
            </a:pPr>
            <a:r>
              <a:rPr lang="en-US" u="sng" dirty="0">
                <a:solidFill>
                  <a:srgbClr val="FFFF00"/>
                </a:solidFill>
                <a:latin typeface="Helvetica" panose="020B0604020202020204" pitchFamily="34" charset="0"/>
              </a:rPr>
              <a:t>https://www.facebook.com/PIOMI</a:t>
            </a:r>
            <a:endParaRPr lang="en-US" dirty="0">
              <a:solidFill>
                <a:srgbClr val="FFFF00"/>
              </a:solidFill>
            </a:endParaRPr>
          </a:p>
        </p:txBody>
      </p:sp>
    </p:spTree>
    <p:extLst>
      <p:ext uri="{BB962C8B-B14F-4D97-AF65-F5344CB8AC3E}">
        <p14:creationId xmlns:p14="http://schemas.microsoft.com/office/powerpoint/2010/main" val="1429726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56A3A-1AE2-40BF-BA92-67E8A5F5F99F}"/>
              </a:ext>
            </a:extLst>
          </p:cNvPr>
          <p:cNvSpPr>
            <a:spLocks noGrp="1"/>
          </p:cNvSpPr>
          <p:nvPr>
            <p:ph type="ctrTitle"/>
          </p:nvPr>
        </p:nvSpPr>
        <p:spPr>
          <a:xfrm>
            <a:off x="795342" y="637953"/>
            <a:ext cx="8272458" cy="3189507"/>
          </a:xfrm>
        </p:spPr>
        <p:txBody>
          <a:bodyPr>
            <a:normAutofit/>
          </a:bodyPr>
          <a:lstStyle/>
          <a:p>
            <a:pPr algn="l"/>
            <a:r>
              <a:rPr lang="en-US" sz="8000" dirty="0">
                <a:solidFill>
                  <a:srgbClr val="FFFFFF"/>
                </a:solidFill>
              </a:rPr>
              <a:t>Discussion/Q&amp;A</a:t>
            </a:r>
          </a:p>
        </p:txBody>
      </p:sp>
      <p:sp>
        <p:nvSpPr>
          <p:cNvPr id="2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74310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240AA30-F69A-4FAF-AE07-47018173A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F85377E7-FAE7-41CB-A8B6-2644D7851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893" y="425347"/>
            <a:ext cx="3572428" cy="1384315"/>
          </a:xfrm>
          <a:prstGeom prst="rect">
            <a:avLst/>
          </a:prstGeom>
        </p:spPr>
      </p:pic>
      <p:pic>
        <p:nvPicPr>
          <p:cNvPr id="5" name="Picture 4">
            <a:extLst>
              <a:ext uri="{FF2B5EF4-FFF2-40B4-BE49-F238E27FC236}">
                <a16:creationId xmlns:a16="http://schemas.microsoft.com/office/drawing/2014/main" id="{C1362321-BD6A-49DD-A76A-68B02B321470}"/>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CrisscrossEtching trans="100000"/>
                    </a14:imgEffect>
                  </a14:imgLayer>
                </a14:imgProps>
              </a:ext>
              <a:ext uri="{28A0092B-C50C-407E-A947-70E740481C1C}">
                <a14:useLocalDpi xmlns:a14="http://schemas.microsoft.com/office/drawing/2010/main" val="0"/>
              </a:ext>
            </a:extLst>
          </a:blip>
          <a:srcRect l="4329" r="7830"/>
          <a:stretch/>
        </p:blipFill>
        <p:spPr>
          <a:xfrm>
            <a:off x="6968979" y="316598"/>
            <a:ext cx="3164523" cy="3602559"/>
          </a:xfrm>
          <a:prstGeom prst="rect">
            <a:avLst/>
          </a:prstGeom>
        </p:spPr>
      </p:pic>
      <p:sp>
        <p:nvSpPr>
          <p:cNvPr id="17" name="Freeform 5">
            <a:extLst>
              <a:ext uri="{FF2B5EF4-FFF2-40B4-BE49-F238E27FC236}">
                <a16:creationId xmlns:a16="http://schemas.microsoft.com/office/drawing/2014/main" id="{77AE232F-8DC9-433E-8E9F-08B5A8360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9091" y="4377267"/>
            <a:ext cx="542047" cy="237645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6">
            <a:extLst>
              <a:ext uri="{FF2B5EF4-FFF2-40B4-BE49-F238E27FC236}">
                <a16:creationId xmlns:a16="http://schemas.microsoft.com/office/drawing/2014/main" id="{3B1C58A3-300B-400F-A894-FD8BB10A1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783841" y="4208147"/>
            <a:ext cx="369761"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6FB69856-A6E3-4654-BD50-6D8E4E75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951746" y="4098332"/>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5190D104-AE08-4129-8996-47C6F063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48198" y="4208147"/>
            <a:ext cx="339126" cy="212183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7">
            <a:extLst>
              <a:ext uri="{FF2B5EF4-FFF2-40B4-BE49-F238E27FC236}">
                <a16:creationId xmlns:a16="http://schemas.microsoft.com/office/drawing/2014/main" id="{3B80333C-12BF-46C0-9DDE-043EA600C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53721" y="4098333"/>
            <a:ext cx="201857" cy="20558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8">
            <a:extLst>
              <a:ext uri="{FF2B5EF4-FFF2-40B4-BE49-F238E27FC236}">
                <a16:creationId xmlns:a16="http://schemas.microsoft.com/office/drawing/2014/main" id="{8488CD0F-BED8-464A-B629-B9DF357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1447" y="4098334"/>
            <a:ext cx="10304132" cy="196077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D20482-BB22-4667-9AD1-2FE3D5F110BE}"/>
              </a:ext>
            </a:extLst>
          </p:cNvPr>
          <p:cNvSpPr>
            <a:spLocks noGrp="1"/>
          </p:cNvSpPr>
          <p:nvPr>
            <p:ph type="title"/>
          </p:nvPr>
        </p:nvSpPr>
        <p:spPr>
          <a:xfrm>
            <a:off x="1285346" y="4267831"/>
            <a:ext cx="9716883" cy="1071585"/>
          </a:xfrm>
        </p:spPr>
        <p:txBody>
          <a:bodyPr vert="horz" lIns="91440" tIns="45720" rIns="91440" bIns="45720" rtlCol="0" anchor="b">
            <a:normAutofit fontScale="90000"/>
          </a:bodyPr>
          <a:lstStyle/>
          <a:p>
            <a:r>
              <a:rPr lang="en-US" sz="2000" b="1" dirty="0">
                <a:solidFill>
                  <a:srgbClr val="FEFFFF"/>
                </a:solidFill>
              </a:rPr>
              <a:t>Dr. Brenda Lessen Knoll</a:t>
            </a:r>
            <a:br>
              <a:rPr lang="en-US" sz="2000" dirty="0">
                <a:solidFill>
                  <a:srgbClr val="FEFFFF"/>
                </a:solidFill>
              </a:rPr>
            </a:br>
            <a:r>
              <a:rPr lang="en-US" sz="2000" dirty="0">
                <a:solidFill>
                  <a:srgbClr val="FEFFFF"/>
                </a:solidFill>
              </a:rPr>
              <a:t>Author/Founder of the </a:t>
            </a:r>
            <a:br>
              <a:rPr lang="en-US" sz="2000" dirty="0">
                <a:solidFill>
                  <a:srgbClr val="FEFFFF"/>
                </a:solidFill>
              </a:rPr>
            </a:br>
            <a:r>
              <a:rPr lang="en-US" sz="2000" b="1" dirty="0">
                <a:solidFill>
                  <a:srgbClr val="FEFFFF"/>
                </a:solidFill>
              </a:rPr>
              <a:t>Premature Infant Oral Motor Intervention (PIOMI)</a:t>
            </a:r>
            <a:br>
              <a:rPr lang="en-US" sz="2000" b="1" dirty="0">
                <a:solidFill>
                  <a:srgbClr val="FEFFFF"/>
                </a:solidFill>
              </a:rPr>
            </a:br>
            <a:r>
              <a:rPr lang="en-US" sz="2000" dirty="0">
                <a:solidFill>
                  <a:srgbClr val="FEFFFF"/>
                </a:solidFill>
              </a:rPr>
              <a:t>Associate Professor of Nursing</a:t>
            </a:r>
            <a:br>
              <a:rPr lang="en-US" sz="2000" dirty="0">
                <a:solidFill>
                  <a:srgbClr val="FEFFFF"/>
                </a:solidFill>
              </a:rPr>
            </a:br>
            <a:r>
              <a:rPr lang="en-US" sz="2000" dirty="0">
                <a:solidFill>
                  <a:srgbClr val="FEFFFF"/>
                </a:solidFill>
              </a:rPr>
              <a:t>Illinois Wesleyan University</a:t>
            </a:r>
            <a:br>
              <a:rPr lang="en-US" sz="2000" dirty="0">
                <a:solidFill>
                  <a:srgbClr val="FEFFFF"/>
                </a:solidFill>
              </a:rPr>
            </a:br>
            <a:r>
              <a:rPr lang="en-US" sz="2000" dirty="0">
                <a:solidFill>
                  <a:srgbClr val="FEFFFF"/>
                </a:solidFill>
              </a:rPr>
              <a:t>Bloomington, IL</a:t>
            </a:r>
            <a:br>
              <a:rPr lang="en-US" sz="2000" dirty="0">
                <a:solidFill>
                  <a:srgbClr val="FEFFFF"/>
                </a:solidFill>
              </a:rPr>
            </a:br>
            <a:r>
              <a:rPr lang="en-US" sz="2000" i="1" dirty="0">
                <a:solidFill>
                  <a:srgbClr val="FEFFFF"/>
                </a:solidFill>
                <a:hlinkClick r:id="rId6">
                  <a:extLst>
                    <a:ext uri="{A12FA001-AC4F-418D-AE19-62706E023703}">
                      <ahyp:hlinkClr xmlns:ahyp="http://schemas.microsoft.com/office/drawing/2018/hyperlinkcolor" val="tx"/>
                    </a:ext>
                  </a:extLst>
                </a:hlinkClick>
              </a:rPr>
              <a:t>blessen@iwu.edu</a:t>
            </a:r>
            <a:br>
              <a:rPr lang="en-US" sz="2000" i="1" dirty="0">
                <a:solidFill>
                  <a:srgbClr val="FEFFFF"/>
                </a:solidFill>
              </a:rPr>
            </a:br>
            <a:r>
              <a:rPr lang="en-US" sz="2000" i="1" dirty="0">
                <a:solidFill>
                  <a:srgbClr val="FEFFFF"/>
                </a:solidFill>
                <a:hlinkClick r:id="rId7">
                  <a:extLst>
                    <a:ext uri="{A12FA001-AC4F-418D-AE19-62706E023703}">
                      <ahyp:hlinkClr xmlns:ahyp="http://schemas.microsoft.com/office/drawing/2018/hyperlinkcolor" val="tx"/>
                    </a:ext>
                  </a:extLst>
                </a:hlinkClick>
              </a:rPr>
              <a:t>www.piomi.com</a:t>
            </a:r>
            <a:br>
              <a:rPr lang="en-US" sz="1200" i="1" dirty="0">
                <a:solidFill>
                  <a:srgbClr val="FEFFFF"/>
                </a:solidFill>
              </a:rPr>
            </a:br>
            <a:br>
              <a:rPr lang="en-US" sz="1200" dirty="0">
                <a:solidFill>
                  <a:srgbClr val="FEFFFF"/>
                </a:solidFill>
              </a:rPr>
            </a:br>
            <a:br>
              <a:rPr lang="en-US" sz="1200" dirty="0">
                <a:solidFill>
                  <a:srgbClr val="FEFFFF"/>
                </a:solidFill>
              </a:rPr>
            </a:br>
            <a:br>
              <a:rPr lang="en-US" sz="1200" dirty="0">
                <a:solidFill>
                  <a:srgbClr val="FEFFFF"/>
                </a:solidFill>
              </a:rPr>
            </a:br>
            <a:br>
              <a:rPr lang="en-US" sz="1200" dirty="0">
                <a:solidFill>
                  <a:srgbClr val="FEFFFF"/>
                </a:solidFill>
              </a:rPr>
            </a:br>
            <a:br>
              <a:rPr lang="en-US" sz="1200" dirty="0">
                <a:solidFill>
                  <a:srgbClr val="FEFFFF"/>
                </a:solidFill>
              </a:rPr>
            </a:br>
            <a:r>
              <a:rPr lang="en-US" sz="1200" dirty="0">
                <a:solidFill>
                  <a:srgbClr val="FEFFFF"/>
                </a:solidFill>
              </a:rPr>
              <a:t>BSN       1989  Illinois Wesleyan University, Nursing</a:t>
            </a:r>
            <a:br>
              <a:rPr lang="en-US" sz="1200" dirty="0">
                <a:solidFill>
                  <a:srgbClr val="FEFFFF"/>
                </a:solidFill>
              </a:rPr>
            </a:br>
            <a:r>
              <a:rPr lang="en-US" sz="1200" dirty="0">
                <a:solidFill>
                  <a:srgbClr val="FEFFFF"/>
                </a:solidFill>
              </a:rPr>
              <a:t>MS        1995  University of Illinois at Chicago , Community Health Nursing/Maternal Child</a:t>
            </a:r>
            <a:br>
              <a:rPr lang="en-US" sz="1200" dirty="0">
                <a:solidFill>
                  <a:srgbClr val="FEFFFF"/>
                </a:solidFill>
              </a:rPr>
            </a:br>
            <a:r>
              <a:rPr lang="en-US" sz="1200" dirty="0">
                <a:solidFill>
                  <a:srgbClr val="FEFFFF"/>
                </a:solidFill>
              </a:rPr>
              <a:t>PhD       2008  University of Illinois at Chicago,  Neonatal Nursing Science</a:t>
            </a:r>
            <a:br>
              <a:rPr lang="en-US" sz="1200" dirty="0">
                <a:solidFill>
                  <a:srgbClr val="FEFFFF"/>
                </a:solidFill>
              </a:rPr>
            </a:br>
            <a:r>
              <a:rPr lang="en-US" sz="1200" dirty="0">
                <a:solidFill>
                  <a:srgbClr val="FEFFFF"/>
                </a:solidFill>
              </a:rPr>
              <a:t>PIOMI   2011</a:t>
            </a:r>
            <a:br>
              <a:rPr lang="en-US" sz="1200" dirty="0">
                <a:solidFill>
                  <a:srgbClr val="FEFFFF"/>
                </a:solidFill>
              </a:rPr>
            </a:br>
            <a:r>
              <a:rPr lang="en-US" sz="1200" i="1" dirty="0">
                <a:solidFill>
                  <a:srgbClr val="FEFFFF"/>
                </a:solidFill>
              </a:rPr>
              <a:t>Full CV at www.piomi.com</a:t>
            </a:r>
          </a:p>
        </p:txBody>
      </p:sp>
      <p:sp>
        <p:nvSpPr>
          <p:cNvPr id="29" name="Rectangle 8">
            <a:extLst>
              <a:ext uri="{FF2B5EF4-FFF2-40B4-BE49-F238E27FC236}">
                <a16:creationId xmlns:a16="http://schemas.microsoft.com/office/drawing/2014/main" id="{95F7A14D-9BE4-44DE-B304-15B1F3C38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87324" y="4377267"/>
            <a:ext cx="801628" cy="195271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83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6A09BE-F2F1-4B03-B12A-9B24FEDCB056}"/>
              </a:ext>
            </a:extLst>
          </p:cNvPr>
          <p:cNvPicPr>
            <a:picLocks noChangeAspect="1"/>
          </p:cNvPicPr>
          <p:nvPr/>
        </p:nvPicPr>
        <p:blipFill>
          <a:blip r:embed="rId2"/>
          <a:stretch>
            <a:fillRect/>
          </a:stretch>
        </p:blipFill>
        <p:spPr>
          <a:xfrm>
            <a:off x="1703732" y="201626"/>
            <a:ext cx="8507068" cy="6454748"/>
          </a:xfrm>
          <a:prstGeom prst="rect">
            <a:avLst/>
          </a:prstGeom>
        </p:spPr>
      </p:pic>
    </p:spTree>
    <p:extLst>
      <p:ext uri="{BB962C8B-B14F-4D97-AF65-F5344CB8AC3E}">
        <p14:creationId xmlns:p14="http://schemas.microsoft.com/office/powerpoint/2010/main" val="146534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5">
            <a:extLst>
              <a:ext uri="{FF2B5EF4-FFF2-40B4-BE49-F238E27FC236}">
                <a16:creationId xmlns:a16="http://schemas.microsoft.com/office/drawing/2014/main" id="{ADA7A9B0-7DD1-49B8-A711-240D5571B570}"/>
              </a:ext>
            </a:extLst>
          </p:cNvPr>
          <p:cNvPicPr>
            <a:picLocks noChangeAspect="1"/>
          </p:cNvPicPr>
          <p:nvPr/>
        </p:nvPicPr>
        <p:blipFill rotWithShape="1">
          <a:blip r:embed="rId3">
            <a:extLst>
              <a:ext uri="{28A0092B-C50C-407E-A947-70E740481C1C}">
                <a14:useLocalDpi xmlns:a14="http://schemas.microsoft.com/office/drawing/2010/main" val="0"/>
              </a:ext>
            </a:extLst>
          </a:blip>
          <a:srcRect t="44405" r="-1" b="298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İçerik Yer Tutucusu 3">
            <a:extLst>
              <a:ext uri="{FF2B5EF4-FFF2-40B4-BE49-F238E27FC236}">
                <a16:creationId xmlns:a16="http://schemas.microsoft.com/office/drawing/2014/main" id="{8E8DDF5E-6B49-4750-80AE-C95B5B97656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709" r="-2" b="507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94F8CEA-816F-4996-B2FC-905C1309BA75}"/>
              </a:ext>
            </a:extLst>
          </p:cNvPr>
          <p:cNvSpPr>
            <a:spLocks noGrp="1"/>
          </p:cNvSpPr>
          <p:nvPr>
            <p:ph type="title"/>
          </p:nvPr>
        </p:nvSpPr>
        <p:spPr>
          <a:xfrm>
            <a:off x="315060" y="265176"/>
            <a:ext cx="5161007"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Oral motor therapy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in the NICU</a:t>
            </a: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12422C44-1E65-442D-BEF2-33C17116B29A}"/>
              </a:ext>
            </a:extLst>
          </p:cNvPr>
          <p:cNvSpPr txBox="1"/>
          <p:nvPr/>
        </p:nvSpPr>
        <p:spPr>
          <a:xfrm>
            <a:off x="449543" y="2194560"/>
            <a:ext cx="4832803" cy="4576218"/>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dirty="0"/>
              <a:t>Therapy through several disciplines:</a:t>
            </a:r>
          </a:p>
          <a:p>
            <a:pPr marL="285750" indent="-228600" defTabSz="914400">
              <a:lnSpc>
                <a:spcPct val="90000"/>
              </a:lnSpc>
              <a:spcAft>
                <a:spcPts val="600"/>
              </a:spcAft>
              <a:buFont typeface="Arial" panose="020B0604020202020204" pitchFamily="34" charset="0"/>
              <a:buChar char="•"/>
            </a:pPr>
            <a:r>
              <a:rPr lang="en-US" dirty="0"/>
              <a:t>Occupational Therapists (OT)</a:t>
            </a:r>
          </a:p>
          <a:p>
            <a:pPr marL="285750" indent="-228600" defTabSz="914400">
              <a:lnSpc>
                <a:spcPct val="90000"/>
              </a:lnSpc>
              <a:spcAft>
                <a:spcPts val="600"/>
              </a:spcAft>
              <a:buFont typeface="Arial" panose="020B0604020202020204" pitchFamily="34" charset="0"/>
              <a:buChar char="•"/>
            </a:pPr>
            <a:r>
              <a:rPr lang="en-US" dirty="0"/>
              <a:t>Physical Therapists (PT)</a:t>
            </a:r>
          </a:p>
          <a:p>
            <a:pPr marL="285750" indent="-228600" defTabSz="914400">
              <a:lnSpc>
                <a:spcPct val="90000"/>
              </a:lnSpc>
              <a:spcAft>
                <a:spcPts val="600"/>
              </a:spcAft>
              <a:buFont typeface="Arial" panose="020B0604020202020204" pitchFamily="34" charset="0"/>
              <a:buChar char="•"/>
            </a:pPr>
            <a:r>
              <a:rPr lang="en-US" dirty="0"/>
              <a:t>Speech Language Pathologists (SLP)</a:t>
            </a:r>
          </a:p>
          <a:p>
            <a:pPr marL="285750"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b="1" dirty="0"/>
              <a:t>Neonatal Therapy* </a:t>
            </a:r>
            <a:r>
              <a:rPr lang="en-US" dirty="0"/>
              <a:t>is the art and science of integrating typical development of the infant and family into the environment of the NICU (NANT.com). </a:t>
            </a:r>
          </a:p>
          <a:p>
            <a:pPr marL="285750" indent="-228600" defTabSz="914400">
              <a:lnSpc>
                <a:spcPct val="90000"/>
              </a:lnSpc>
              <a:spcAft>
                <a:spcPts val="600"/>
              </a:spcAft>
              <a:buFont typeface="Arial" panose="020B0604020202020204" pitchFamily="34" charset="0"/>
              <a:buChar char="•"/>
            </a:pPr>
            <a:r>
              <a:rPr lang="en-US" dirty="0"/>
              <a:t>promotes optimal long-term developmental outcomes</a:t>
            </a:r>
          </a:p>
          <a:p>
            <a:pPr marL="285750" indent="-228600" defTabSz="914400">
              <a:lnSpc>
                <a:spcPct val="90000"/>
              </a:lnSpc>
              <a:spcAft>
                <a:spcPts val="600"/>
              </a:spcAft>
              <a:buFont typeface="Arial" panose="020B0604020202020204" pitchFamily="34" charset="0"/>
              <a:buChar char="•"/>
            </a:pPr>
            <a:r>
              <a:rPr lang="en-US" dirty="0"/>
              <a:t>nurtures infant-parent relationships</a:t>
            </a:r>
          </a:p>
          <a:p>
            <a:pPr marL="285750" indent="-228600" defTabSz="914400">
              <a:lnSpc>
                <a:spcPct val="90000"/>
              </a:lnSpc>
              <a:spcAft>
                <a:spcPts val="600"/>
              </a:spcAft>
              <a:buFont typeface="Arial" panose="020B0604020202020204" pitchFamily="34" charset="0"/>
              <a:buChar char="•"/>
            </a:pPr>
            <a:r>
              <a:rPr lang="en-US" dirty="0"/>
              <a:t>addresses neurobehavioral, neuromotor, neuroendocrine, musculoskeletal, sensory, and psychosocial neurodevelopmental systems.</a:t>
            </a:r>
          </a:p>
          <a:p>
            <a:pPr marL="285750" indent="-228600" defTabSz="914400">
              <a:lnSpc>
                <a:spcPct val="90000"/>
              </a:lnSpc>
              <a:spcAft>
                <a:spcPts val="600"/>
              </a:spcAft>
              <a:buFont typeface="Arial" panose="020B0604020202020204" pitchFamily="34" charset="0"/>
              <a:buChar char="•"/>
            </a:pPr>
            <a:endParaRPr lang="en-US" sz="1400" i="1" dirty="0"/>
          </a:p>
          <a:p>
            <a:pPr indent="-228600" defTabSz="914400">
              <a:lnSpc>
                <a:spcPct val="90000"/>
              </a:lnSpc>
              <a:spcAft>
                <a:spcPts val="600"/>
              </a:spcAft>
              <a:buFont typeface="Arial" panose="020B0604020202020204" pitchFamily="34" charset="0"/>
              <a:buChar char="•"/>
            </a:pPr>
            <a:r>
              <a:rPr lang="en-US" sz="1400" i="1" dirty="0"/>
              <a:t>*This definition was created by the NANT Professional Collaborative (NPC).</a:t>
            </a:r>
            <a:endParaRPr lang="en-US" sz="1400" dirty="0"/>
          </a:p>
          <a:p>
            <a:pPr marL="285750" indent="-228600" defTabSz="914400">
              <a:lnSpc>
                <a:spcPct val="90000"/>
              </a:lnSpc>
              <a:spcAft>
                <a:spcPts val="600"/>
              </a:spcAft>
              <a:buFont typeface="Arial" panose="020B0604020202020204" pitchFamily="34" charset="0"/>
              <a:buChar char="•"/>
            </a:pPr>
            <a:endParaRPr lang="en-US" sz="1100" dirty="0"/>
          </a:p>
          <a:p>
            <a:pPr marL="285750" indent="-228600" defTabSz="914400">
              <a:lnSpc>
                <a:spcPct val="90000"/>
              </a:lnSpc>
              <a:spcAft>
                <a:spcPts val="600"/>
              </a:spcAft>
              <a:buFont typeface="Arial" panose="020B0604020202020204" pitchFamily="34" charset="0"/>
              <a:buChar char="•"/>
            </a:pPr>
            <a:endParaRPr lang="en-US" sz="1100" dirty="0"/>
          </a:p>
          <a:p>
            <a:pPr marL="285750" indent="-228600" defTabSz="914400">
              <a:lnSpc>
                <a:spcPct val="90000"/>
              </a:lnSpc>
              <a:spcAft>
                <a:spcPts val="600"/>
              </a:spcAft>
              <a:buFont typeface="Arial" panose="020B0604020202020204" pitchFamily="34" charset="0"/>
              <a:buChar char="•"/>
            </a:pPr>
            <a:endParaRPr lang="en-US" sz="1100" dirty="0"/>
          </a:p>
          <a:p>
            <a:pPr marL="285750" indent="-228600" defTabSz="914400">
              <a:lnSpc>
                <a:spcPct val="90000"/>
              </a:lnSpc>
              <a:spcAft>
                <a:spcPts val="600"/>
              </a:spcAft>
              <a:buFont typeface="Arial" panose="020B0604020202020204" pitchFamily="34" charset="0"/>
              <a:buChar char="•"/>
            </a:pPr>
            <a:endParaRPr lang="en-US" sz="1100" dirty="0"/>
          </a:p>
        </p:txBody>
      </p:sp>
    </p:spTree>
    <p:extLst>
      <p:ext uri="{BB962C8B-B14F-4D97-AF65-F5344CB8AC3E}">
        <p14:creationId xmlns:p14="http://schemas.microsoft.com/office/powerpoint/2010/main" val="61451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5">
            <a:extLst>
              <a:ext uri="{FF2B5EF4-FFF2-40B4-BE49-F238E27FC236}">
                <a16:creationId xmlns:a16="http://schemas.microsoft.com/office/drawing/2014/main" id="{ADA7A9B0-7DD1-49B8-A711-240D5571B570}"/>
              </a:ext>
            </a:extLst>
          </p:cNvPr>
          <p:cNvPicPr>
            <a:picLocks noChangeAspect="1"/>
          </p:cNvPicPr>
          <p:nvPr/>
        </p:nvPicPr>
        <p:blipFill rotWithShape="1">
          <a:blip r:embed="rId3">
            <a:extLst>
              <a:ext uri="{28A0092B-C50C-407E-A947-70E740481C1C}">
                <a14:useLocalDpi xmlns:a14="http://schemas.microsoft.com/office/drawing/2010/main" val="0"/>
              </a:ext>
            </a:extLst>
          </a:blip>
          <a:srcRect t="44405" r="-1" b="298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İçerik Yer Tutucusu 3">
            <a:extLst>
              <a:ext uri="{FF2B5EF4-FFF2-40B4-BE49-F238E27FC236}">
                <a16:creationId xmlns:a16="http://schemas.microsoft.com/office/drawing/2014/main" id="{8E8DDF5E-6B49-4750-80AE-C95B5B97656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709" r="-2" b="507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4F8CEA-816F-4996-B2FC-905C1309BA75}"/>
              </a:ext>
            </a:extLst>
          </p:cNvPr>
          <p:cNvSpPr>
            <a:spLocks noGrp="1"/>
          </p:cNvSpPr>
          <p:nvPr>
            <p:ph type="title"/>
          </p:nvPr>
        </p:nvSpPr>
        <p:spPr>
          <a:xfrm>
            <a:off x="315060" y="265176"/>
            <a:ext cx="5161007" cy="1243584"/>
          </a:xfrm>
        </p:spPr>
        <p:txBody>
          <a:bodyPr vert="horz" lIns="91440" tIns="45720" rIns="91440" bIns="45720" rtlCol="0" anchor="ctr">
            <a:normAutofit/>
          </a:bodyPr>
          <a:lstStyle/>
          <a:p>
            <a:endParaRPr lang="en-US" sz="3400" kern="1200" dirty="0">
              <a:solidFill>
                <a:schemeClr val="tx1"/>
              </a:solidFill>
              <a:latin typeface="+mj-lt"/>
              <a:ea typeface="+mj-ea"/>
              <a:cs typeface="+mj-cs"/>
            </a:endParaRP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422C44-1E65-442D-BEF2-33C17116B29A}"/>
              </a:ext>
            </a:extLst>
          </p:cNvPr>
          <p:cNvSpPr txBox="1"/>
          <p:nvPr/>
        </p:nvSpPr>
        <p:spPr>
          <a:xfrm>
            <a:off x="449543" y="2194560"/>
            <a:ext cx="4832803" cy="4576218"/>
          </a:xfrm>
          <a:prstGeom prst="rect">
            <a:avLst/>
          </a:prstGeom>
        </p:spPr>
        <p:txBody>
          <a:bodyPr vert="horz" lIns="91440" tIns="45720" rIns="91440" bIns="45720" rtlCol="0">
            <a:normAutofit fontScale="850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Therapy through several disciplines: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Occupational Therapists (OT)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Physical Therapists (PT)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Speech Language Pathologists (SLP)</a:t>
            </a:r>
          </a:p>
          <a:p>
            <a:pPr marL="742950" lvl="1" indent="-228600" defTabSz="914400">
              <a:lnSpc>
                <a:spcPct val="90000"/>
              </a:lnSpc>
              <a:spcAft>
                <a:spcPts val="600"/>
              </a:spcAft>
              <a:buFont typeface="Arial" panose="020B0604020202020204" pitchFamily="34" charset="0"/>
              <a:buChar char="•"/>
              <a:defRPr/>
            </a:pPr>
            <a:r>
              <a:rPr kumimoji="0" lang="en-US"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RNs</a:t>
            </a:r>
          </a:p>
          <a:p>
            <a:pPr marL="742950" lvl="1" indent="-228600" defTabSz="914400">
              <a:lnSpc>
                <a:spcPct val="90000"/>
              </a:lnSpc>
              <a:spcAft>
                <a:spcPts val="600"/>
              </a:spcAft>
              <a:buFont typeface="Arial" panose="020B0604020202020204" pitchFamily="34" charset="0"/>
              <a:buChar char="•"/>
              <a:defRPr/>
            </a:pPr>
            <a:r>
              <a:rPr kumimoji="0" lang="en-US" b="1"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Lactation Consultants</a:t>
            </a:r>
          </a:p>
          <a:p>
            <a:pPr marL="742950" lvl="1" indent="-228600" defTabSz="914400">
              <a:lnSpc>
                <a:spcPct val="90000"/>
              </a:lnSpc>
              <a:spcAft>
                <a:spcPts val="600"/>
              </a:spcAft>
              <a:buFont typeface="Arial" panose="020B0604020202020204" pitchFamily="34" charset="0"/>
              <a:buChar char="•"/>
              <a:defRPr/>
            </a:pPr>
            <a:r>
              <a:rPr lang="en-US" b="1" dirty="0">
                <a:solidFill>
                  <a:schemeClr val="accent1">
                    <a:lumMod val="60000"/>
                    <a:lumOff val="40000"/>
                  </a:schemeClr>
                </a:solidFill>
                <a:latin typeface="Calibri" panose="020F0502020204030204"/>
              </a:rPr>
              <a:t>Child Development Specialists</a:t>
            </a:r>
          </a:p>
          <a:p>
            <a:pPr marL="742950" lvl="1" indent="-228600" defTabSz="914400">
              <a:lnSpc>
                <a:spcPct val="90000"/>
              </a:lnSpc>
              <a:spcAft>
                <a:spcPts val="600"/>
              </a:spcAft>
              <a:buFont typeface="Arial" panose="020B0604020202020204" pitchFamily="34" charset="0"/>
              <a:buChar char="•"/>
              <a:defRPr/>
            </a:pPr>
            <a:r>
              <a:rPr lang="en-US" b="1" dirty="0">
                <a:solidFill>
                  <a:schemeClr val="accent1">
                    <a:lumMod val="60000"/>
                    <a:lumOff val="40000"/>
                  </a:schemeClr>
                </a:solidFill>
                <a:latin typeface="Calibri" panose="020F0502020204030204"/>
              </a:rPr>
              <a:t>Parents</a:t>
            </a:r>
            <a:endParaRPr kumimoji="0" lang="en-US" b="1" i="0" u="none" strike="noStrike" kern="1200" cap="none" spc="0" normalizeH="0" baseline="0" noProof="0" dirty="0">
              <a:ln>
                <a:noFill/>
              </a:ln>
              <a:solidFill>
                <a:schemeClr val="accent1">
                  <a:lumMod val="60000"/>
                  <a:lumOff val="40000"/>
                </a:schemeClr>
              </a:solidFill>
              <a:effectLst/>
              <a:uLnTx/>
              <a:uFillTx/>
              <a:latin typeface="Calibri" panose="020F0502020204030204"/>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Neonatal Therapy*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is the art and science of integrating typical development of the infant and family into the environment of the NICU (NANT.com).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promotes optimal long-term developmental outcomes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nurtures infant-parent relationships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addresses neurobehavioral, neuromotor, neuroendocrine, musculoskeletal, sensory, and psychosocial neurodevelopmental systems.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*This definition was created by the NANT Professional Collaborative (NPC).</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A1CB1E1-17FD-446D-83D2-ED2B057557FE}"/>
              </a:ext>
            </a:extLst>
          </p:cNvPr>
          <p:cNvSpPr txBox="1"/>
          <p:nvPr/>
        </p:nvSpPr>
        <p:spPr>
          <a:xfrm>
            <a:off x="537733" y="471469"/>
            <a:ext cx="412261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PIOMI</a:t>
            </a:r>
            <a:r>
              <a:rPr kumimoji="0" lang="en-US" sz="24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sym typeface="Wingdings" panose="05000000000000000000" pitchFamily="2" charset="2"/>
              </a:rPr>
              <a:t></a:t>
            </a:r>
            <a:r>
              <a:rPr kumimoji="0" lang="en-US" sz="2400" b="1"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TO DEVELOP FEEDING SKILLS</a:t>
            </a:r>
          </a:p>
        </p:txBody>
      </p:sp>
    </p:spTree>
    <p:extLst>
      <p:ext uri="{BB962C8B-B14F-4D97-AF65-F5344CB8AC3E}">
        <p14:creationId xmlns:p14="http://schemas.microsoft.com/office/powerpoint/2010/main" val="413412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F34CE2-207B-412B-9F36-C35C47B5D0F8}"/>
              </a:ext>
            </a:extLst>
          </p:cNvPr>
          <p:cNvSpPr>
            <a:spLocks noGrp="1"/>
          </p:cNvSpPr>
          <p:nvPr>
            <p:ph type="title"/>
          </p:nvPr>
        </p:nvSpPr>
        <p:spPr>
          <a:xfrm>
            <a:off x="762000" y="427392"/>
            <a:ext cx="11095463" cy="1325563"/>
          </a:xfrm>
          <a:solidFill>
            <a:schemeClr val="bg1"/>
          </a:solidFill>
        </p:spPr>
        <p:txBody>
          <a:bodyPr>
            <a:normAutofit/>
          </a:bodyPr>
          <a:lstStyle/>
          <a:p>
            <a:r>
              <a:rPr lang="en-US" dirty="0">
                <a:solidFill>
                  <a:srgbClr val="FFFFFF"/>
                </a:solidFill>
              </a:rPr>
              <a:t>Rapidly developing brain</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641570-C81C-4AF5-91F2-7597C07690A8}"/>
              </a:ext>
            </a:extLst>
          </p:cNvPr>
          <p:cNvSpPr>
            <a:spLocks noGrp="1"/>
          </p:cNvSpPr>
          <p:nvPr>
            <p:ph sz="half" idx="1"/>
          </p:nvPr>
        </p:nvSpPr>
        <p:spPr>
          <a:xfrm>
            <a:off x="838200" y="2266345"/>
            <a:ext cx="5097780" cy="3910617"/>
          </a:xfrm>
        </p:spPr>
        <p:txBody>
          <a:bodyPr>
            <a:normAutofit/>
          </a:bodyPr>
          <a:lstStyle/>
          <a:p>
            <a:endParaRPr lang="en-US" sz="2200" dirty="0">
              <a:solidFill>
                <a:srgbClr val="FFFFFF"/>
              </a:solidFill>
            </a:endParaRPr>
          </a:p>
          <a:p>
            <a:pPr marL="0" indent="0">
              <a:buNone/>
            </a:pPr>
            <a:endParaRPr lang="en-US" sz="2200" dirty="0">
              <a:solidFill>
                <a:srgbClr val="FFFFFF"/>
              </a:solidFill>
            </a:endParaRPr>
          </a:p>
        </p:txBody>
      </p:sp>
      <p:sp>
        <p:nvSpPr>
          <p:cNvPr id="5" name="Content Placeholder 4">
            <a:extLst>
              <a:ext uri="{FF2B5EF4-FFF2-40B4-BE49-F238E27FC236}">
                <a16:creationId xmlns:a16="http://schemas.microsoft.com/office/drawing/2014/main" id="{33D798F6-2287-4F0A-9D63-DA9311599FDE}"/>
              </a:ext>
            </a:extLst>
          </p:cNvPr>
          <p:cNvSpPr>
            <a:spLocks noGrp="1"/>
          </p:cNvSpPr>
          <p:nvPr>
            <p:ph sz="half" idx="2"/>
          </p:nvPr>
        </p:nvSpPr>
        <p:spPr>
          <a:xfrm>
            <a:off x="6012181" y="1787447"/>
            <a:ext cx="5596238" cy="4351338"/>
          </a:xfrm>
        </p:spPr>
        <p:txBody>
          <a:bodyPr/>
          <a:lstStyle/>
          <a:p>
            <a:pPr marL="0" indent="0">
              <a:buNone/>
            </a:pPr>
            <a:r>
              <a:rPr lang="en-US" dirty="0">
                <a:solidFill>
                  <a:schemeClr val="accent4">
                    <a:lumMod val="60000"/>
                    <a:lumOff val="40000"/>
                  </a:schemeClr>
                </a:solidFill>
              </a:rPr>
              <a:t>Neuroplasticity</a:t>
            </a:r>
            <a:r>
              <a:rPr lang="en-US" dirty="0"/>
              <a:t>-wiring and re-wiring  pathways between those neurons</a:t>
            </a:r>
          </a:p>
        </p:txBody>
      </p:sp>
      <p:sp>
        <p:nvSpPr>
          <p:cNvPr id="13" name="Content Placeholder 4">
            <a:extLst>
              <a:ext uri="{FF2B5EF4-FFF2-40B4-BE49-F238E27FC236}">
                <a16:creationId xmlns:a16="http://schemas.microsoft.com/office/drawing/2014/main" id="{7276A9FD-B370-46B7-8096-9CA196C5EA0A}"/>
              </a:ext>
            </a:extLst>
          </p:cNvPr>
          <p:cNvSpPr txBox="1">
            <a:spLocks/>
          </p:cNvSpPr>
          <p:nvPr/>
        </p:nvSpPr>
        <p:spPr>
          <a:xfrm>
            <a:off x="1081667" y="1740724"/>
            <a:ext cx="443446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lumMod val="60000"/>
                    <a:lumOff val="40000"/>
                  </a:schemeClr>
                </a:solidFill>
              </a:rPr>
              <a:t>Neurogenesis</a:t>
            </a:r>
            <a:r>
              <a:rPr lang="en-US" dirty="0"/>
              <a:t>- new neurons     developing</a:t>
            </a:r>
          </a:p>
          <a:p>
            <a:endParaRPr lang="en-US" dirty="0"/>
          </a:p>
        </p:txBody>
      </p:sp>
      <p:pic>
        <p:nvPicPr>
          <p:cNvPr id="15" name="Picture 14" descr="A close up of an animal&#10;&#10;Description automatically generated">
            <a:extLst>
              <a:ext uri="{FF2B5EF4-FFF2-40B4-BE49-F238E27FC236}">
                <a16:creationId xmlns:a16="http://schemas.microsoft.com/office/drawing/2014/main" id="{F6EB4883-49DD-48F8-822E-ED2AE07F97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64280" y="5892207"/>
            <a:ext cx="4507084" cy="977952"/>
          </a:xfrm>
          <a:prstGeom prst="rect">
            <a:avLst/>
          </a:prstGeom>
        </p:spPr>
      </p:pic>
      <p:pic>
        <p:nvPicPr>
          <p:cNvPr id="2050" name="Picture 2">
            <a:extLst>
              <a:ext uri="{FF2B5EF4-FFF2-40B4-BE49-F238E27FC236}">
                <a16:creationId xmlns:a16="http://schemas.microsoft.com/office/drawing/2014/main" id="{B6863E0F-51CD-4E05-A9D4-04E3D0E37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0602" y="2693408"/>
            <a:ext cx="8610600" cy="31138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F3E92F1-D1DD-4E02-95DE-9E66BAECDC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960" y="437420"/>
            <a:ext cx="2668840" cy="128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2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8"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C1F8B42-83EF-45FD-B185-7CD4F88AED0C}"/>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dirty="0">
                <a:solidFill>
                  <a:srgbClr val="FFFFFF"/>
                </a:solidFill>
              </a:rPr>
              <a:t>Oral experience </a:t>
            </a:r>
            <a:r>
              <a:rPr lang="en-US" sz="4000" u="sng" dirty="0">
                <a:solidFill>
                  <a:srgbClr val="FFFFFF"/>
                </a:solidFill>
              </a:rPr>
              <a:t>in the womb </a:t>
            </a:r>
            <a:r>
              <a:rPr lang="en-US" sz="4000" dirty="0">
                <a:solidFill>
                  <a:srgbClr val="FFFFFF"/>
                </a:solidFill>
              </a:rPr>
              <a:t>- PERFECT</a:t>
            </a:r>
          </a:p>
        </p:txBody>
      </p:sp>
      <p:sp>
        <p:nvSpPr>
          <p:cNvPr id="4" name="Content Placeholder 3">
            <a:extLst>
              <a:ext uri="{FF2B5EF4-FFF2-40B4-BE49-F238E27FC236}">
                <a16:creationId xmlns:a16="http://schemas.microsoft.com/office/drawing/2014/main" id="{CACE7B39-4BAD-43B2-9BF7-BA072D85C3D8}"/>
              </a:ext>
            </a:extLst>
          </p:cNvPr>
          <p:cNvSpPr>
            <a:spLocks noGrp="1"/>
          </p:cNvSpPr>
          <p:nvPr>
            <p:ph sz="half" idx="2"/>
          </p:nvPr>
        </p:nvSpPr>
        <p:spPr>
          <a:xfrm>
            <a:off x="534444" y="2295490"/>
            <a:ext cx="5888449" cy="4194520"/>
          </a:xfrm>
        </p:spPr>
        <p:txBody>
          <a:bodyPr vert="horz" lIns="91440" tIns="45720" rIns="91440" bIns="45720" rtlCol="0">
            <a:normAutofit/>
          </a:bodyPr>
          <a:lstStyle/>
          <a:p>
            <a:pPr marL="0" indent="0">
              <a:buNone/>
            </a:pPr>
            <a:r>
              <a:rPr lang="en-US" sz="2400" dirty="0"/>
              <a:t>Oral motor sensory experiences </a:t>
            </a:r>
            <a:r>
              <a:rPr lang="en-US" dirty="0">
                <a:solidFill>
                  <a:srgbClr val="FFFF00"/>
                </a:solidFill>
              </a:rPr>
              <a:t>in the womb </a:t>
            </a:r>
            <a:r>
              <a:rPr lang="en-US" sz="2400" dirty="0"/>
              <a:t>develop the skills needed for feeding:</a:t>
            </a:r>
          </a:p>
          <a:p>
            <a:endParaRPr lang="en-US" sz="2400" dirty="0"/>
          </a:p>
        </p:txBody>
      </p:sp>
      <p:pic>
        <p:nvPicPr>
          <p:cNvPr id="5" name="Content Placeholder 4" descr="A picture containing food&#10;&#10;Description automatically generated">
            <a:extLst>
              <a:ext uri="{FF2B5EF4-FFF2-40B4-BE49-F238E27FC236}">
                <a16:creationId xmlns:a16="http://schemas.microsoft.com/office/drawing/2014/main" id="{58B3F114-9260-49DC-99A5-2224A1C0135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355" r="3" b="3"/>
          <a:stretch/>
        </p:blipFill>
        <p:spPr>
          <a:xfrm>
            <a:off x="6547627" y="2812887"/>
            <a:ext cx="4113910" cy="3052511"/>
          </a:xfrm>
          <a:prstGeom prst="rect">
            <a:avLst/>
          </a:prstGeom>
        </p:spPr>
      </p:pic>
      <p:sp>
        <p:nvSpPr>
          <p:cNvPr id="23" name="Content Placeholder 2">
            <a:extLst>
              <a:ext uri="{FF2B5EF4-FFF2-40B4-BE49-F238E27FC236}">
                <a16:creationId xmlns:a16="http://schemas.microsoft.com/office/drawing/2014/main" id="{385CBA0E-C44A-4649-8C0C-2B30544081C0}"/>
              </a:ext>
            </a:extLst>
          </p:cNvPr>
          <p:cNvSpPr txBox="1">
            <a:spLocks/>
          </p:cNvSpPr>
          <p:nvPr/>
        </p:nvSpPr>
        <p:spPr>
          <a:xfrm>
            <a:off x="812935" y="3222870"/>
            <a:ext cx="5157787" cy="3162120"/>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Mouth full of amniotic fluid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Tongue ROM and strength against resistance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Tactile: Tongue touching palate, inside of cheeks, gums &amp; lips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Cheek strength against resistance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Jaw opening and closing with gentle resistance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Sucking &amp; Swallowing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Brain registers PLEASURE</a:t>
            </a:r>
          </a:p>
          <a:p>
            <a:pPr lvl="0"/>
            <a:r>
              <a:rPr lang="en-US" sz="5000" dirty="0">
                <a:solidFill>
                  <a:schemeClr val="accent1">
                    <a:lumMod val="60000"/>
                    <a:lumOff val="40000"/>
                  </a:schemeClr>
                </a:solidFill>
                <a:latin typeface="Calibri" panose="020F0502020204030204"/>
              </a:rPr>
              <a:t>Neuronal pathways rapidly grow as a result of each sensation (fetal development is a point of high </a:t>
            </a:r>
            <a:r>
              <a:rPr lang="en-US" sz="4900" dirty="0">
                <a:solidFill>
                  <a:schemeClr val="accent1">
                    <a:lumMod val="60000"/>
                    <a:lumOff val="40000"/>
                  </a:schemeClr>
                </a:solidFill>
              </a:rPr>
              <a:t>neurogenesis and </a:t>
            </a:r>
            <a:r>
              <a:rPr lang="en-US" sz="4900" dirty="0">
                <a:solidFill>
                  <a:schemeClr val="accent1">
                    <a:lumMod val="60000"/>
                    <a:lumOff val="40000"/>
                  </a:schemeClr>
                </a:solidFill>
                <a:latin typeface="Calibri" panose="020F0502020204030204"/>
              </a:rPr>
              <a:t>plasticity</a:t>
            </a:r>
            <a:r>
              <a:rPr lang="en-US" sz="5000" dirty="0">
                <a:solidFill>
                  <a:schemeClr val="accent1">
                    <a:lumMod val="60000"/>
                    <a:lumOff val="40000"/>
                  </a:schemeClr>
                </a:solidFill>
                <a:latin typeface="Calibri" panose="020F0502020204030204"/>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accent1">
                    <a:lumMod val="60000"/>
                    <a:lumOff val="40000"/>
                  </a:schemeClr>
                </a:solidFill>
                <a:effectLst/>
                <a:uLnTx/>
                <a:uFillTx/>
                <a:latin typeface="Calibri" panose="020F0502020204030204"/>
                <a:ea typeface="+mn-ea"/>
                <a:cs typeface="+mn-cs"/>
              </a:rPr>
              <a:t>We are GROWING &amp; WIRING THEIR BRAIN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52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8"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C1F8B42-83EF-45FD-B185-7CD4F88AED0C}"/>
              </a:ext>
            </a:extLst>
          </p:cNvPr>
          <p:cNvSpPr>
            <a:spLocks noGrp="1"/>
          </p:cNvSpPr>
          <p:nvPr>
            <p:ph type="title"/>
          </p:nvPr>
        </p:nvSpPr>
        <p:spPr>
          <a:xfrm>
            <a:off x="941216" y="765458"/>
            <a:ext cx="10306520" cy="1325563"/>
          </a:xfrm>
        </p:spPr>
        <p:txBody>
          <a:bodyPr vert="horz" lIns="91440" tIns="45720" rIns="91440" bIns="45720" rtlCol="0" anchor="ctr">
            <a:normAutofit/>
          </a:bodyPr>
          <a:lstStyle/>
          <a:p>
            <a:r>
              <a:rPr lang="en-US" sz="4000" dirty="0">
                <a:solidFill>
                  <a:srgbClr val="FFFFFF"/>
                </a:solidFill>
              </a:rPr>
              <a:t>Oral experience </a:t>
            </a:r>
            <a:r>
              <a:rPr lang="en-US" sz="4000" u="sng" dirty="0">
                <a:solidFill>
                  <a:srgbClr val="FFFFFF"/>
                </a:solidFill>
              </a:rPr>
              <a:t>in a NICU </a:t>
            </a:r>
            <a:r>
              <a:rPr lang="en-US" sz="4000" i="1" dirty="0">
                <a:solidFill>
                  <a:srgbClr val="FFFFFF"/>
                </a:solidFill>
              </a:rPr>
              <a:t>vs</a:t>
            </a:r>
            <a:r>
              <a:rPr lang="en-US" sz="4000" dirty="0">
                <a:solidFill>
                  <a:srgbClr val="FFFFFF"/>
                </a:solidFill>
              </a:rPr>
              <a:t> in the womb</a:t>
            </a:r>
          </a:p>
        </p:txBody>
      </p:sp>
      <p:sp>
        <p:nvSpPr>
          <p:cNvPr id="4" name="Content Placeholder 3">
            <a:extLst>
              <a:ext uri="{FF2B5EF4-FFF2-40B4-BE49-F238E27FC236}">
                <a16:creationId xmlns:a16="http://schemas.microsoft.com/office/drawing/2014/main" id="{CACE7B39-4BAD-43B2-9BF7-BA072D85C3D8}"/>
              </a:ext>
            </a:extLst>
          </p:cNvPr>
          <p:cNvSpPr>
            <a:spLocks noGrp="1"/>
          </p:cNvSpPr>
          <p:nvPr>
            <p:ph sz="half" idx="2"/>
          </p:nvPr>
        </p:nvSpPr>
        <p:spPr>
          <a:xfrm>
            <a:off x="409709" y="2227601"/>
            <a:ext cx="6179479" cy="4194520"/>
          </a:xfrm>
        </p:spPr>
        <p:txBody>
          <a:bodyPr vert="horz" lIns="91440" tIns="45720" rIns="91440" bIns="45720" rtlCol="0">
            <a:normAutofit/>
          </a:bodyPr>
          <a:lstStyle/>
          <a:p>
            <a:pPr marL="0" indent="0">
              <a:buNone/>
            </a:pPr>
            <a:r>
              <a:rPr lang="en-US" sz="2400" dirty="0"/>
              <a:t>Oral motor sensory experiences </a:t>
            </a:r>
            <a:r>
              <a:rPr lang="en-US" dirty="0">
                <a:solidFill>
                  <a:srgbClr val="FFFF00"/>
                </a:solidFill>
              </a:rPr>
              <a:t>in a NICU </a:t>
            </a:r>
            <a:r>
              <a:rPr lang="en-US" sz="2400" dirty="0"/>
              <a:t>when born preterm DETER feeding:</a:t>
            </a:r>
          </a:p>
          <a:p>
            <a:endParaRPr lang="en-US" sz="2400" dirty="0"/>
          </a:p>
        </p:txBody>
      </p:sp>
      <p:sp>
        <p:nvSpPr>
          <p:cNvPr id="23" name="Content Placeholder 2">
            <a:extLst>
              <a:ext uri="{FF2B5EF4-FFF2-40B4-BE49-F238E27FC236}">
                <a16:creationId xmlns:a16="http://schemas.microsoft.com/office/drawing/2014/main" id="{385CBA0E-C44A-4649-8C0C-2B30544081C0}"/>
              </a:ext>
            </a:extLst>
          </p:cNvPr>
          <p:cNvSpPr txBox="1">
            <a:spLocks/>
          </p:cNvSpPr>
          <p:nvPr/>
        </p:nvSpPr>
        <p:spPr>
          <a:xfrm>
            <a:off x="611322" y="3429000"/>
            <a:ext cx="5157787" cy="3162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4" name="Content Placeholder 35">
            <a:extLst>
              <a:ext uri="{FF2B5EF4-FFF2-40B4-BE49-F238E27FC236}">
                <a16:creationId xmlns:a16="http://schemas.microsoft.com/office/drawing/2014/main" id="{4C32B792-A23F-4120-90F9-D270EF731E3F}"/>
              </a:ext>
            </a:extLst>
          </p:cNvPr>
          <p:cNvSpPr txBox="1">
            <a:spLocks/>
          </p:cNvSpPr>
          <p:nvPr/>
        </p:nvSpPr>
        <p:spPr>
          <a:xfrm>
            <a:off x="679232" y="3014917"/>
            <a:ext cx="5909957" cy="3843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1">
                    <a:lumMod val="60000"/>
                    <a:lumOff val="40000"/>
                  </a:schemeClr>
                </a:solidFill>
              </a:rPr>
              <a:t>Mouth dry and hung open</a:t>
            </a:r>
          </a:p>
          <a:p>
            <a:r>
              <a:rPr lang="en-US" sz="1600" dirty="0">
                <a:solidFill>
                  <a:schemeClr val="accent1">
                    <a:lumMod val="60000"/>
                    <a:lumOff val="40000"/>
                  </a:schemeClr>
                </a:solidFill>
              </a:rPr>
              <a:t>Tongue dry and lying still</a:t>
            </a:r>
          </a:p>
          <a:p>
            <a:r>
              <a:rPr lang="en-US" sz="1600" dirty="0">
                <a:solidFill>
                  <a:schemeClr val="accent1">
                    <a:lumMod val="60000"/>
                    <a:lumOff val="40000"/>
                  </a:schemeClr>
                </a:solidFill>
              </a:rPr>
              <a:t>Cheeks lax and still</a:t>
            </a:r>
          </a:p>
          <a:p>
            <a:r>
              <a:rPr lang="en-US" sz="1600" dirty="0">
                <a:solidFill>
                  <a:schemeClr val="accent1">
                    <a:lumMod val="60000"/>
                    <a:lumOff val="40000"/>
                  </a:schemeClr>
                </a:solidFill>
              </a:rPr>
              <a:t>No movement against  resistance of fluid</a:t>
            </a:r>
          </a:p>
          <a:p>
            <a:r>
              <a:rPr lang="en-US" sz="1600" dirty="0">
                <a:solidFill>
                  <a:schemeClr val="accent1">
                    <a:lumMod val="60000"/>
                    <a:lumOff val="40000"/>
                  </a:schemeClr>
                </a:solidFill>
              </a:rPr>
              <a:t>Little pleasurable contact </a:t>
            </a:r>
          </a:p>
          <a:p>
            <a:pPr marL="0" indent="0">
              <a:buFont typeface="Arial" panose="020B0604020202020204" pitchFamily="34" charset="0"/>
              <a:buNone/>
            </a:pPr>
            <a:r>
              <a:rPr lang="en-US" sz="1600" dirty="0">
                <a:solidFill>
                  <a:schemeClr val="accent1">
                    <a:lumMod val="60000"/>
                    <a:lumOff val="40000"/>
                  </a:schemeClr>
                </a:solidFill>
              </a:rPr>
              <a:t>    of tongue with palate, inside of cheeks, gums or lips</a:t>
            </a:r>
          </a:p>
          <a:p>
            <a:r>
              <a:rPr lang="en-US" sz="1600" dirty="0">
                <a:solidFill>
                  <a:schemeClr val="accent1">
                    <a:lumMod val="60000"/>
                    <a:lumOff val="40000"/>
                  </a:schemeClr>
                </a:solidFill>
              </a:rPr>
              <a:t>Negative oral experiences:  intubation, feeding tube, suction, dry airflow, etc.</a:t>
            </a:r>
          </a:p>
          <a:p>
            <a:r>
              <a:rPr lang="en-US" sz="1600" dirty="0">
                <a:solidFill>
                  <a:schemeClr val="accent1">
                    <a:lumMod val="60000"/>
                    <a:lumOff val="40000"/>
                  </a:schemeClr>
                </a:solidFill>
              </a:rPr>
              <a:t>Neuronal pathways grow as a result of each sensation (fetal development is a point of high neurogenesis and plasticity)</a:t>
            </a:r>
          </a:p>
          <a:p>
            <a:r>
              <a:rPr lang="en-US" sz="1600" dirty="0">
                <a:solidFill>
                  <a:schemeClr val="accent1">
                    <a:lumMod val="60000"/>
                    <a:lumOff val="40000"/>
                  </a:schemeClr>
                </a:solidFill>
              </a:rPr>
              <a:t>We are GROWING &amp; WIRING THEIR BRAIN</a:t>
            </a:r>
          </a:p>
          <a:p>
            <a:endParaRPr lang="en-US" sz="1600" dirty="0">
              <a:solidFill>
                <a:schemeClr val="accent1">
                  <a:lumMod val="60000"/>
                  <a:lumOff val="40000"/>
                </a:schemeClr>
              </a:solidFill>
            </a:endParaRPr>
          </a:p>
        </p:txBody>
      </p:sp>
      <p:pic>
        <p:nvPicPr>
          <p:cNvPr id="25" name="Content Placeholder 7" descr="A picture containing person, indoor, baby, person&#10;&#10;Description automatically generated">
            <a:extLst>
              <a:ext uri="{FF2B5EF4-FFF2-40B4-BE49-F238E27FC236}">
                <a16:creationId xmlns:a16="http://schemas.microsoft.com/office/drawing/2014/main" id="{F8DBA044-70AE-4C59-9A73-32CB0E9E282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66576" y="1922447"/>
            <a:ext cx="4651230" cy="2783201"/>
          </a:xfrm>
          <a:prstGeom prst="rect">
            <a:avLst/>
          </a:prstGeom>
        </p:spPr>
      </p:pic>
      <p:pic>
        <p:nvPicPr>
          <p:cNvPr id="9" name="Graphic 8" descr="Crying face outline">
            <a:extLst>
              <a:ext uri="{FF2B5EF4-FFF2-40B4-BE49-F238E27FC236}">
                <a16:creationId xmlns:a16="http://schemas.microsoft.com/office/drawing/2014/main" id="{608719DB-6F2C-4986-807E-CD7CB68E53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971800"/>
            <a:ext cx="914400" cy="914400"/>
          </a:xfrm>
          <a:prstGeom prst="rect">
            <a:avLst/>
          </a:prstGeom>
        </p:spPr>
      </p:pic>
      <p:pic>
        <p:nvPicPr>
          <p:cNvPr id="13" name="Graphic 12" descr="Crying face outline">
            <a:extLst>
              <a:ext uri="{FF2B5EF4-FFF2-40B4-BE49-F238E27FC236}">
                <a16:creationId xmlns:a16="http://schemas.microsoft.com/office/drawing/2014/main" id="{EE6699BF-ACBB-4AED-B87D-742924DC46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4829" y="6179670"/>
            <a:ext cx="594732" cy="594732"/>
          </a:xfrm>
          <a:prstGeom prst="rect">
            <a:avLst/>
          </a:prstGeom>
        </p:spPr>
      </p:pic>
      <p:pic>
        <p:nvPicPr>
          <p:cNvPr id="30" name="Picture 29" descr="A person standing in a room&#10;&#10;Description automatically generated">
            <a:extLst>
              <a:ext uri="{FF2B5EF4-FFF2-40B4-BE49-F238E27FC236}">
                <a16:creationId xmlns:a16="http://schemas.microsoft.com/office/drawing/2014/main" id="{7BC54740-F94B-43D9-98B3-CF8BDD2BAE8C}"/>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568198" y="4799173"/>
            <a:ext cx="2811002" cy="1874001"/>
          </a:xfrm>
          <a:prstGeom prst="rect">
            <a:avLst/>
          </a:prstGeom>
        </p:spPr>
      </p:pic>
      <p:pic>
        <p:nvPicPr>
          <p:cNvPr id="26" name="Picture 25" descr="A picture containing sitting, table, room, holding&#10;&#10;Description automatically generated">
            <a:extLst>
              <a:ext uri="{FF2B5EF4-FFF2-40B4-BE49-F238E27FC236}">
                <a16:creationId xmlns:a16="http://schemas.microsoft.com/office/drawing/2014/main" id="{DDAF9AF0-D846-4B10-B13F-4DF83861E34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19977000">
            <a:off x="6732275" y="4159715"/>
            <a:ext cx="1782619" cy="2376826"/>
          </a:xfrm>
          <a:prstGeom prst="rect">
            <a:avLst/>
          </a:prstGeom>
        </p:spPr>
      </p:pic>
    </p:spTree>
    <p:extLst>
      <p:ext uri="{BB962C8B-B14F-4D97-AF65-F5344CB8AC3E}">
        <p14:creationId xmlns:p14="http://schemas.microsoft.com/office/powerpoint/2010/main" val="333004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descr="A person holding a baby&#10;&#10;Description automatically generated">
            <a:extLst>
              <a:ext uri="{FF2B5EF4-FFF2-40B4-BE49-F238E27FC236}">
                <a16:creationId xmlns:a16="http://schemas.microsoft.com/office/drawing/2014/main" id="{F570A89C-7BFD-4555-8397-CD05A1C32F3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858" r="4465"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41" name="Content Placeholder 25" descr="A screenshot of a cell phone&#10;&#10;Description automatically generated">
            <a:extLst>
              <a:ext uri="{FF2B5EF4-FFF2-40B4-BE49-F238E27FC236}">
                <a16:creationId xmlns:a16="http://schemas.microsoft.com/office/drawing/2014/main" id="{96C79A7A-42EA-4F4A-9CE1-72EE4F9882AA}"/>
              </a:ext>
            </a:extLst>
          </p:cNvPr>
          <p:cNvPicPr>
            <a:picLocks noGrp="1" noChangeAspect="1"/>
          </p:cNvPicPr>
          <p:nvPr>
            <p:ph sz="half" idx="2"/>
          </p:nvPr>
        </p:nvPicPr>
        <p:blipFill>
          <a:blip r:embed="rId4"/>
          <a:stretch>
            <a:fillRect/>
          </a:stretch>
        </p:blipFill>
        <p:spPr>
          <a:xfrm>
            <a:off x="5046898" y="134024"/>
            <a:ext cx="6639671" cy="6531182"/>
          </a:xfrm>
          <a:prstGeom prst="rect">
            <a:avLst/>
          </a:prstGeom>
          <a:solidFill>
            <a:schemeClr val="bg2"/>
          </a:solidFill>
          <a:ln w="41275">
            <a:solidFill>
              <a:schemeClr val="bg1"/>
            </a:solidFill>
          </a:ln>
        </p:spPr>
      </p:pic>
    </p:spTree>
    <p:extLst>
      <p:ext uri="{BB962C8B-B14F-4D97-AF65-F5344CB8AC3E}">
        <p14:creationId xmlns:p14="http://schemas.microsoft.com/office/powerpoint/2010/main" val="599305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2034</Words>
  <Application>Microsoft Office PowerPoint</Application>
  <PresentationFormat>Widescreen</PresentationFormat>
  <Paragraphs>345</Paragraphs>
  <Slides>34</Slides>
  <Notes>12</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1" baseType="lpstr">
      <vt:lpstr>Arial</vt:lpstr>
      <vt:lpstr>Calibri</vt:lpstr>
      <vt:lpstr>Calibri Light</vt:lpstr>
      <vt:lpstr>Helvetica</vt:lpstr>
      <vt:lpstr>Symbol</vt:lpstr>
      <vt:lpstr>Office Theme</vt:lpstr>
      <vt:lpstr>Acrobat Document</vt:lpstr>
      <vt:lpstr>The Premature Infant Oral Motor Intervention:  Launching PIOMI in Turkey Background, Evidence, Training</vt:lpstr>
      <vt:lpstr>Objectives: </vt:lpstr>
      <vt:lpstr>CEU  Table: </vt:lpstr>
      <vt:lpstr>Oral motor therapy  in the NICU</vt:lpstr>
      <vt:lpstr>PowerPoint Presentation</vt:lpstr>
      <vt:lpstr>Rapidly developing brain</vt:lpstr>
      <vt:lpstr>Oral experience in the womb - PERFECT</vt:lpstr>
      <vt:lpstr>Oral experience in a NICU vs in the womb</vt:lpstr>
      <vt:lpstr>PowerPoint Presentation</vt:lpstr>
      <vt:lpstr>We need a safe, scientific, evidence-based solution….</vt:lpstr>
      <vt:lpstr>What is it? </vt:lpstr>
      <vt:lpstr>Intro to Systematic Review-Evidence</vt:lpstr>
      <vt:lpstr>PowerPoint Presentation</vt:lpstr>
      <vt:lpstr>   Methodology</vt:lpstr>
      <vt:lpstr>International Footprint</vt:lpstr>
      <vt:lpstr>  Results</vt:lpstr>
      <vt:lpstr>  Global evidence shows that PIOMI results in….</vt:lpstr>
      <vt:lpstr>PIOMI and Breastmilk/Breastfeeding</vt:lpstr>
      <vt:lpstr>Evidence drives your protocol…</vt:lpstr>
      <vt:lpstr>Providing a PIOMI session…</vt:lpstr>
      <vt:lpstr>Documentation for PIOMI </vt:lpstr>
      <vt:lpstr>       PIOMI Training:   </vt:lpstr>
      <vt:lpstr>PowerPoint Presentation</vt:lpstr>
      <vt:lpstr>PowerPoint Presentation</vt:lpstr>
      <vt:lpstr>PowerPoint Presentation</vt:lpstr>
      <vt:lpstr>PowerPoint Presentation</vt:lpstr>
      <vt:lpstr>PowerPoint Presentation</vt:lpstr>
      <vt:lpstr>  Practice Session Have PIOMI tool in front of you Use Quick Reference Guide Glove if you prefer Perform each step on self TIME each step    </vt:lpstr>
      <vt:lpstr>Development of Unit Protocols</vt:lpstr>
      <vt:lpstr>Resources on www.PIOMI.com</vt:lpstr>
      <vt:lpstr>What to find on PIOMI Facebook</vt:lpstr>
      <vt:lpstr>Discussion/Q&amp;A</vt:lpstr>
      <vt:lpstr>Dr. Brenda Lessen Knoll Author/Founder of the  Premature Infant Oral Motor Intervention (PIOMI) Associate Professor of Nursing Illinois Wesleyan University Bloomington, IL blessen@iwu.edu www.piomi.com      BSN       1989  Illinois Wesleyan University, Nursing MS        1995  University of Illinois at Chicago , Community Health Nursing/Maternal Child PhD       2008  University of Illinois at Chicago,  Neonatal Nursing Science PIOMI   2011 Full CV at www.piomi.com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Premature Infant Oral Motor Intervention:  for NICU and Beyond Background, Evidence, Training and Unit Protocols</dc:title>
  <dc:creator>Brenda Lessen</dc:creator>
  <cp:lastModifiedBy>User</cp:lastModifiedBy>
  <cp:revision>4</cp:revision>
  <dcterms:created xsi:type="dcterms:W3CDTF">2020-07-27T21:25:14Z</dcterms:created>
  <dcterms:modified xsi:type="dcterms:W3CDTF">2020-12-22T17:50:11Z</dcterms:modified>
</cp:coreProperties>
</file>